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89" r:id="rId2"/>
    <p:sldMasterId id="2147483691" r:id="rId3"/>
  </p:sldMasterIdLst>
  <p:notesMasterIdLst>
    <p:notesMasterId r:id="rId15"/>
  </p:notesMasterIdLst>
  <p:sldIdLst>
    <p:sldId id="260" r:id="rId4"/>
    <p:sldId id="405" r:id="rId5"/>
    <p:sldId id="429" r:id="rId6"/>
    <p:sldId id="431" r:id="rId7"/>
    <p:sldId id="347" r:id="rId8"/>
    <p:sldId id="414" r:id="rId9"/>
    <p:sldId id="415" r:id="rId10"/>
    <p:sldId id="418" r:id="rId11"/>
    <p:sldId id="432" r:id="rId12"/>
    <p:sldId id="433" r:id="rId13"/>
    <p:sldId id="423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E96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89"/>
    <p:restoredTop sz="82835"/>
  </p:normalViewPr>
  <p:slideViewPr>
    <p:cSldViewPr snapToGrid="0" snapToObjects="1">
      <p:cViewPr varScale="1">
        <p:scale>
          <a:sx n="110" d="100"/>
          <a:sy n="110" d="100"/>
        </p:scale>
        <p:origin x="93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19407A-E21D-FB45-A7CB-2A72A801CA46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57123-BA96-9947-BFDC-2E454E0F7B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44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baafe93df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baafe93df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baafe93df_0_6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baafe93df_0_6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0663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baafe93df_0_6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baafe93df_0_6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4149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baafe93d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baafe93d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baafe93d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baafe93d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5574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baafe93d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baafe93d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7417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857123-BA96-9947-BFDC-2E454E0F7B8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66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baafe93d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baafe93d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9208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baafe93d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baafe93d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0615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baafe93d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baafe93d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0546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baafe93df_0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baafe93df_0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6607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14641" y="1858265"/>
            <a:ext cx="9182400" cy="23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894241" y="3911363"/>
            <a:ext cx="5802800" cy="9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867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25716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3000900" y="1335133"/>
            <a:ext cx="8254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3066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2810600" y="3860067"/>
            <a:ext cx="8254800" cy="9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133"/>
            </a:lvl1pPr>
            <a:lvl2pPr marL="1219170" lvl="1" indent="-40639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828754" lvl="2" indent="-406390" algn="ctr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3pPr>
            <a:lvl4pPr marL="2438339" lvl="3" indent="-406390" algn="ctr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4pPr>
            <a:lvl5pPr marL="3047924" lvl="4" indent="-406390" algn="ctr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5pPr>
            <a:lvl6pPr marL="3657509" lvl="5" indent="-406390" algn="ctr">
              <a:spcBef>
                <a:spcPts val="2133"/>
              </a:spcBef>
              <a:spcAft>
                <a:spcPts val="0"/>
              </a:spcAft>
              <a:buSzPts val="1200"/>
              <a:buChar char="■"/>
              <a:defRPr/>
            </a:lvl6pPr>
            <a:lvl7pPr marL="4267093" lvl="6" indent="-406390" algn="ctr">
              <a:spcBef>
                <a:spcPts val="2133"/>
              </a:spcBef>
              <a:spcAft>
                <a:spcPts val="0"/>
              </a:spcAft>
              <a:buSzPts val="1200"/>
              <a:buChar char="●"/>
              <a:defRPr/>
            </a:lvl7pPr>
            <a:lvl8pPr marL="4876678" lvl="7" indent="-406390" algn="ctr">
              <a:spcBef>
                <a:spcPts val="2133"/>
              </a:spcBef>
              <a:spcAft>
                <a:spcPts val="0"/>
              </a:spcAft>
              <a:buSzPts val="1200"/>
              <a:buChar char="○"/>
              <a:defRPr/>
            </a:lvl8pPr>
            <a:lvl9pPr marL="5486263" lvl="8" indent="-406390" algn="ctr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8314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6091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ctrTitle"/>
          </p:nvPr>
        </p:nvSpPr>
        <p:spPr>
          <a:xfrm>
            <a:off x="4514500" y="2798200"/>
            <a:ext cx="3163200" cy="12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ctrTitle" idx="2"/>
          </p:nvPr>
        </p:nvSpPr>
        <p:spPr>
          <a:xfrm>
            <a:off x="520395" y="268871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1"/>
          </p:nvPr>
        </p:nvSpPr>
        <p:spPr>
          <a:xfrm>
            <a:off x="920595" y="773704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3" hasCustomPrompt="1"/>
          </p:nvPr>
        </p:nvSpPr>
        <p:spPr>
          <a:xfrm>
            <a:off x="2824597" y="725931"/>
            <a:ext cx="1476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4" hasCustomPrompt="1"/>
          </p:nvPr>
        </p:nvSpPr>
        <p:spPr>
          <a:xfrm>
            <a:off x="2807208" y="2021077"/>
            <a:ext cx="1476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5" hasCustomPrompt="1"/>
          </p:nvPr>
        </p:nvSpPr>
        <p:spPr>
          <a:xfrm>
            <a:off x="2807208" y="3316224"/>
            <a:ext cx="14768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6" hasCustomPrompt="1"/>
          </p:nvPr>
        </p:nvSpPr>
        <p:spPr>
          <a:xfrm>
            <a:off x="7896011" y="2790184"/>
            <a:ext cx="14296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7" hasCustomPrompt="1"/>
          </p:nvPr>
        </p:nvSpPr>
        <p:spPr>
          <a:xfrm>
            <a:off x="7896011" y="4149781"/>
            <a:ext cx="14296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8" hasCustomPrompt="1"/>
          </p:nvPr>
        </p:nvSpPr>
        <p:spPr>
          <a:xfrm>
            <a:off x="7896011" y="5509377"/>
            <a:ext cx="14296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6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ctrTitle" idx="9"/>
          </p:nvPr>
        </p:nvSpPr>
        <p:spPr>
          <a:xfrm>
            <a:off x="520395" y="1557139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3"/>
          </p:nvPr>
        </p:nvSpPr>
        <p:spPr>
          <a:xfrm>
            <a:off x="920595" y="2061969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 idx="14"/>
          </p:nvPr>
        </p:nvSpPr>
        <p:spPr>
          <a:xfrm>
            <a:off x="520395" y="2855115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5"/>
          </p:nvPr>
        </p:nvSpPr>
        <p:spPr>
          <a:xfrm>
            <a:off x="920595" y="3359941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 idx="16"/>
          </p:nvPr>
        </p:nvSpPr>
        <p:spPr>
          <a:xfrm>
            <a:off x="9082077" y="2366907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7"/>
          </p:nvPr>
        </p:nvSpPr>
        <p:spPr>
          <a:xfrm>
            <a:off x="9082077" y="2871740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18"/>
          </p:nvPr>
        </p:nvSpPr>
        <p:spPr>
          <a:xfrm>
            <a:off x="9082077" y="3732127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9"/>
          </p:nvPr>
        </p:nvSpPr>
        <p:spPr>
          <a:xfrm>
            <a:off x="9082077" y="4236956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20"/>
          </p:nvPr>
        </p:nvSpPr>
        <p:spPr>
          <a:xfrm>
            <a:off x="9082077" y="5081804"/>
            <a:ext cx="2632400" cy="77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21"/>
          </p:nvPr>
        </p:nvSpPr>
        <p:spPr>
          <a:xfrm>
            <a:off x="9082077" y="5586631"/>
            <a:ext cx="22324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13085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ctrTitle"/>
          </p:nvPr>
        </p:nvSpPr>
        <p:spPr>
          <a:xfrm flipH="1">
            <a:off x="3663705" y="3514233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618905" y="309846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4958105" y="5373975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646057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 flipH="1">
            <a:off x="3672724" y="1796051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627924" y="1380284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4967124" y="365731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163924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ctrTitle"/>
          </p:nvPr>
        </p:nvSpPr>
        <p:spPr>
          <a:xfrm flipH="1">
            <a:off x="1573337" y="1796051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573337" y="1380284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1573337" y="365731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99858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 header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ctrTitle"/>
          </p:nvPr>
        </p:nvSpPr>
        <p:spPr>
          <a:xfrm flipH="1">
            <a:off x="3013772" y="2925073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013772" y="250930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7"/>
          <p:cNvSpPr txBox="1">
            <a:spLocks noGrp="1"/>
          </p:cNvSpPr>
          <p:nvPr>
            <p:ph type="subTitle" idx="1"/>
          </p:nvPr>
        </p:nvSpPr>
        <p:spPr>
          <a:xfrm>
            <a:off x="3013772" y="463473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680086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 header 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ctrTitle"/>
          </p:nvPr>
        </p:nvSpPr>
        <p:spPr>
          <a:xfrm flipH="1">
            <a:off x="2264096" y="2904633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5219296" y="248886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"/>
          </p:nvPr>
        </p:nvSpPr>
        <p:spPr>
          <a:xfrm>
            <a:off x="3558496" y="4634739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633941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>
            <a:spLocks noGrp="1"/>
          </p:cNvSpPr>
          <p:nvPr>
            <p:ph type="body" idx="1"/>
          </p:nvPr>
        </p:nvSpPr>
        <p:spPr>
          <a:xfrm>
            <a:off x="963167" y="1930400"/>
            <a:ext cx="4785600" cy="42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867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4" name="Google Shape;84;p19"/>
          <p:cNvSpPr txBox="1">
            <a:spLocks noGrp="1"/>
          </p:cNvSpPr>
          <p:nvPr>
            <p:ph type="body" idx="2"/>
          </p:nvPr>
        </p:nvSpPr>
        <p:spPr>
          <a:xfrm>
            <a:off x="6443200" y="1930400"/>
            <a:ext cx="4785600" cy="42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867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5" name="Google Shape;85;p19"/>
          <p:cNvSpPr txBox="1">
            <a:spLocks noGrp="1"/>
          </p:cNvSpPr>
          <p:nvPr>
            <p:ph type="subTitle" idx="3"/>
          </p:nvPr>
        </p:nvSpPr>
        <p:spPr>
          <a:xfrm>
            <a:off x="965200" y="1270000"/>
            <a:ext cx="10265600" cy="5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>
                <a:solidFill>
                  <a:schemeClr val="hlink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2133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2133"/>
              </a:spcBef>
              <a:spcAft>
                <a:spcPts val="2133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25128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>
            <a:spLocks noGrp="1"/>
          </p:cNvSpPr>
          <p:nvPr>
            <p:ph type="ctrTitle"/>
          </p:nvPr>
        </p:nvSpPr>
        <p:spPr>
          <a:xfrm>
            <a:off x="748800" y="3739617"/>
            <a:ext cx="3564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ubTitle" idx="1"/>
          </p:nvPr>
        </p:nvSpPr>
        <p:spPr>
          <a:xfrm>
            <a:off x="1163267" y="4120633"/>
            <a:ext cx="27360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ctrTitle" idx="2"/>
          </p:nvPr>
        </p:nvSpPr>
        <p:spPr>
          <a:xfrm>
            <a:off x="4313600" y="3739617"/>
            <a:ext cx="3564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3"/>
          </p:nvPr>
        </p:nvSpPr>
        <p:spPr>
          <a:xfrm>
            <a:off x="4617200" y="2715667"/>
            <a:ext cx="295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ctrTitle" idx="4"/>
          </p:nvPr>
        </p:nvSpPr>
        <p:spPr>
          <a:xfrm>
            <a:off x="7878400" y="3739617"/>
            <a:ext cx="3564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5"/>
          </p:nvPr>
        </p:nvSpPr>
        <p:spPr>
          <a:xfrm>
            <a:off x="8182000" y="4120633"/>
            <a:ext cx="295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ctrTitle" idx="6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1444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1530200" y="4113533"/>
            <a:ext cx="6674000" cy="13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8666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530105" y="3098467"/>
            <a:ext cx="39724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530100" y="5371945"/>
            <a:ext cx="5633200" cy="7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254017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ctrTitle" idx="2"/>
          </p:nvPr>
        </p:nvSpPr>
        <p:spPr>
          <a:xfrm>
            <a:off x="3047680" y="2202723"/>
            <a:ext cx="2390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subTitle" idx="1"/>
          </p:nvPr>
        </p:nvSpPr>
        <p:spPr>
          <a:xfrm>
            <a:off x="3047680" y="2595056"/>
            <a:ext cx="227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ctrTitle" idx="3"/>
          </p:nvPr>
        </p:nvSpPr>
        <p:spPr>
          <a:xfrm>
            <a:off x="3047680" y="4760764"/>
            <a:ext cx="2390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ubTitle" idx="4"/>
          </p:nvPr>
        </p:nvSpPr>
        <p:spPr>
          <a:xfrm>
            <a:off x="3047680" y="5153097"/>
            <a:ext cx="2277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ctrTitle" idx="5"/>
          </p:nvPr>
        </p:nvSpPr>
        <p:spPr>
          <a:xfrm>
            <a:off x="6729729" y="2202723"/>
            <a:ext cx="2390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6"/>
          </p:nvPr>
        </p:nvSpPr>
        <p:spPr>
          <a:xfrm>
            <a:off x="6729732" y="2595056"/>
            <a:ext cx="23908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ctrTitle" idx="7"/>
          </p:nvPr>
        </p:nvSpPr>
        <p:spPr>
          <a:xfrm>
            <a:off x="6729729" y="4760764"/>
            <a:ext cx="23908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8"/>
          </p:nvPr>
        </p:nvSpPr>
        <p:spPr>
          <a:xfrm>
            <a:off x="6729732" y="5153097"/>
            <a:ext cx="23908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70413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ctrTitle" idx="2"/>
          </p:nvPr>
        </p:nvSpPr>
        <p:spPr>
          <a:xfrm>
            <a:off x="619304" y="2408667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subTitle" idx="1"/>
          </p:nvPr>
        </p:nvSpPr>
        <p:spPr>
          <a:xfrm>
            <a:off x="821504" y="2800999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ctrTitle" idx="3"/>
          </p:nvPr>
        </p:nvSpPr>
        <p:spPr>
          <a:xfrm>
            <a:off x="2769901" y="2408667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4"/>
          </p:nvPr>
        </p:nvSpPr>
        <p:spPr>
          <a:xfrm>
            <a:off x="2972101" y="2800999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ctrTitle" idx="5"/>
          </p:nvPr>
        </p:nvSpPr>
        <p:spPr>
          <a:xfrm>
            <a:off x="4920500" y="2408667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ubTitle" idx="6"/>
          </p:nvPr>
        </p:nvSpPr>
        <p:spPr>
          <a:xfrm>
            <a:off x="5122700" y="2800999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ctrTitle" idx="7"/>
          </p:nvPr>
        </p:nvSpPr>
        <p:spPr>
          <a:xfrm>
            <a:off x="4942823" y="4733149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ubTitle" idx="8"/>
          </p:nvPr>
        </p:nvSpPr>
        <p:spPr>
          <a:xfrm>
            <a:off x="5145029" y="5186935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ctrTitle" idx="9"/>
          </p:nvPr>
        </p:nvSpPr>
        <p:spPr>
          <a:xfrm>
            <a:off x="7124692" y="4733149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3"/>
          </p:nvPr>
        </p:nvSpPr>
        <p:spPr>
          <a:xfrm>
            <a:off x="7333681" y="5186935"/>
            <a:ext cx="19696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ctrTitle" idx="14"/>
          </p:nvPr>
        </p:nvSpPr>
        <p:spPr>
          <a:xfrm>
            <a:off x="9306561" y="4733149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867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ubTitle" idx="15"/>
          </p:nvPr>
        </p:nvSpPr>
        <p:spPr>
          <a:xfrm>
            <a:off x="9522333" y="5186935"/>
            <a:ext cx="19424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152896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086890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212674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837479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616425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Small number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9" name="Google Shape;129;p27"/>
          <p:cNvSpPr txBox="1">
            <a:spLocks noGrp="1"/>
          </p:cNvSpPr>
          <p:nvPr>
            <p:ph type="title" idx="2" hasCustomPrompt="1"/>
          </p:nvPr>
        </p:nvSpPr>
        <p:spPr>
          <a:xfrm>
            <a:off x="1448868" y="1966833"/>
            <a:ext cx="23936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7"/>
          <p:cNvSpPr txBox="1">
            <a:spLocks noGrp="1"/>
          </p:cNvSpPr>
          <p:nvPr>
            <p:ph type="subTitle" idx="1"/>
          </p:nvPr>
        </p:nvSpPr>
        <p:spPr>
          <a:xfrm flipH="1">
            <a:off x="4642236" y="2221939"/>
            <a:ext cx="4353200" cy="4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3" hasCustomPrompt="1"/>
          </p:nvPr>
        </p:nvSpPr>
        <p:spPr>
          <a:xfrm>
            <a:off x="3064601" y="3300467"/>
            <a:ext cx="23516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7"/>
          <p:cNvSpPr txBox="1">
            <a:spLocks noGrp="1"/>
          </p:cNvSpPr>
          <p:nvPr>
            <p:ph type="subTitle" idx="4"/>
          </p:nvPr>
        </p:nvSpPr>
        <p:spPr>
          <a:xfrm flipH="1">
            <a:off x="6090735" y="3584567"/>
            <a:ext cx="4353200" cy="4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3" name="Google Shape;133;p27"/>
          <p:cNvSpPr txBox="1">
            <a:spLocks noGrp="1"/>
          </p:cNvSpPr>
          <p:nvPr>
            <p:ph type="title" idx="5" hasCustomPrompt="1"/>
          </p:nvPr>
        </p:nvSpPr>
        <p:spPr>
          <a:xfrm>
            <a:off x="4470901" y="4684833"/>
            <a:ext cx="2393600" cy="100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8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7"/>
          <p:cNvSpPr txBox="1">
            <a:spLocks noGrp="1"/>
          </p:cNvSpPr>
          <p:nvPr>
            <p:ph type="subTitle" idx="6"/>
          </p:nvPr>
        </p:nvSpPr>
        <p:spPr>
          <a:xfrm flipH="1">
            <a:off x="7561987" y="4946588"/>
            <a:ext cx="4353200" cy="4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71846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ctrTitle"/>
          </p:nvPr>
        </p:nvSpPr>
        <p:spPr>
          <a:xfrm flipH="1">
            <a:off x="2632200" y="1548000"/>
            <a:ext cx="6927600" cy="18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37" name="Google Shape;137;p28"/>
          <p:cNvSpPr txBox="1">
            <a:spLocks noGrp="1"/>
          </p:cNvSpPr>
          <p:nvPr>
            <p:ph type="subTitle" idx="1"/>
          </p:nvPr>
        </p:nvSpPr>
        <p:spPr>
          <a:xfrm>
            <a:off x="2870000" y="3326467"/>
            <a:ext cx="64520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8" name="Google Shape;138;p28"/>
          <p:cNvSpPr txBox="1"/>
          <p:nvPr/>
        </p:nvSpPr>
        <p:spPr>
          <a:xfrm>
            <a:off x="834541" y="4963224"/>
            <a:ext cx="5106800" cy="23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333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333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333" b="1">
                <a:solidFill>
                  <a:srgbClr val="434343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33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333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1200" b="1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334906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92477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7952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1160867" y="1525600"/>
            <a:ext cx="9225600" cy="46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7252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82912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ctrTitle" idx="2"/>
          </p:nvPr>
        </p:nvSpPr>
        <p:spPr>
          <a:xfrm>
            <a:off x="2322600" y="3795600"/>
            <a:ext cx="16772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2322600" y="2200033"/>
            <a:ext cx="28764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7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ctrTitle" idx="3"/>
          </p:nvPr>
        </p:nvSpPr>
        <p:spPr>
          <a:xfrm>
            <a:off x="7511668" y="4847067"/>
            <a:ext cx="2374000" cy="57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4"/>
          </p:nvPr>
        </p:nvSpPr>
        <p:spPr>
          <a:xfrm>
            <a:off x="7009277" y="3253408"/>
            <a:ext cx="2876400" cy="133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7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04943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77344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ctrTitle"/>
          </p:nvPr>
        </p:nvSpPr>
        <p:spPr>
          <a:xfrm>
            <a:off x="3517800" y="501997"/>
            <a:ext cx="5156400" cy="2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2133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3440300" y="3085633"/>
            <a:ext cx="5311200" cy="14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21216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ctrTitle"/>
          </p:nvPr>
        </p:nvSpPr>
        <p:spPr>
          <a:xfrm flipH="1">
            <a:off x="1591372" y="2148200"/>
            <a:ext cx="6927600" cy="256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8666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53607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ctrTitle"/>
          </p:nvPr>
        </p:nvSpPr>
        <p:spPr>
          <a:xfrm>
            <a:off x="2134311" y="1313637"/>
            <a:ext cx="3564800" cy="27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667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667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667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667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667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667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667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667">
                <a:solidFill>
                  <a:srgbClr val="000000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2221100" y="4077900"/>
            <a:ext cx="3478000" cy="2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867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ctrTitle" idx="2"/>
          </p:nvPr>
        </p:nvSpPr>
        <p:spPr>
          <a:xfrm>
            <a:off x="2619800" y="470467"/>
            <a:ext cx="6952400" cy="12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07905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ctrTitle"/>
          </p:nvPr>
        </p:nvSpPr>
        <p:spPr>
          <a:xfrm flipH="1">
            <a:off x="927233" y="2019300"/>
            <a:ext cx="4746400" cy="10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2400">
                <a:solidFill>
                  <a:srgbClr val="434343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ubTitle" idx="1"/>
          </p:nvPr>
        </p:nvSpPr>
        <p:spPr>
          <a:xfrm flipH="1">
            <a:off x="2108033" y="3412267"/>
            <a:ext cx="3565600" cy="116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62253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sz="2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81897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9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41" name="Google Shape;141;p29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5723582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1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45" name="Google Shape;145;p31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9957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13" Type="http://schemas.openxmlformats.org/officeDocument/2006/relationships/hyperlink" Target="https://github.com/mateoespinosa/remix" TargetMode="External"/><Relationship Id="rId3" Type="http://schemas.microsoft.com/office/2007/relationships/media" Target="../media/media2.mov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56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video" Target="../media/media3.mov"/><Relationship Id="rId11" Type="http://schemas.openxmlformats.org/officeDocument/2006/relationships/image" Target="../media/image55.png"/><Relationship Id="rId5" Type="http://schemas.microsoft.com/office/2007/relationships/media" Target="../media/media3.mov"/><Relationship Id="rId10" Type="http://schemas.openxmlformats.org/officeDocument/2006/relationships/image" Target="../media/image54.png"/><Relationship Id="rId4" Type="http://schemas.openxmlformats.org/officeDocument/2006/relationships/video" Target="../media/media2.mov"/><Relationship Id="rId9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34.png"/><Relationship Id="rId18" Type="http://schemas.openxmlformats.org/officeDocument/2006/relationships/image" Target="../media/image38.png"/><Relationship Id="rId3" Type="http://schemas.openxmlformats.org/officeDocument/2006/relationships/image" Target="../media/image29.png"/><Relationship Id="rId12" Type="http://schemas.openxmlformats.org/officeDocument/2006/relationships/image" Target="../media/image33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32.png"/><Relationship Id="rId15" Type="http://schemas.openxmlformats.org/officeDocument/2006/relationships/image" Target="../media/image35.png"/><Relationship Id="rId10" Type="http://schemas.openxmlformats.org/officeDocument/2006/relationships/image" Target="../media/image31.png"/><Relationship Id="rId9" Type="http://schemas.openxmlformats.org/officeDocument/2006/relationships/image" Target="../media/image30.png"/><Relationship Id="rId1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48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11" Type="http://schemas.openxmlformats.org/officeDocument/2006/relationships/image" Target="../media/image46.png"/><Relationship Id="rId5" Type="http://schemas.openxmlformats.org/officeDocument/2006/relationships/image" Target="../media/image41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9A34DF0-6663-EE4B-8CB3-92F6449DA4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7423" y="545151"/>
            <a:ext cx="9037154" cy="2387600"/>
          </a:xfrm>
        </p:spPr>
        <p:txBody>
          <a:bodyPr>
            <a:noAutofit/>
          </a:bodyPr>
          <a:lstStyle/>
          <a:p>
            <a:pPr algn="ctr"/>
            <a:r>
              <a:rPr lang="en-US" sz="5800" b="1" dirty="0"/>
              <a:t>Efficient </a:t>
            </a:r>
            <a:r>
              <a:rPr lang="en-US" sz="5800" b="1" dirty="0" err="1"/>
              <a:t>Decompositional</a:t>
            </a:r>
            <a:r>
              <a:rPr lang="en-US" sz="5800" b="1" dirty="0"/>
              <a:t> Rule Extraction for Deep Neural Networks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2F2D62F-0B70-8B45-BEA6-4F60FB2825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09239" y="4576144"/>
            <a:ext cx="3192215" cy="950084"/>
          </a:xfrm>
        </p:spPr>
        <p:txBody>
          <a:bodyPr anchor="b">
            <a:noAutofit/>
          </a:bodyPr>
          <a:lstStyle/>
          <a:p>
            <a:pPr algn="ctr"/>
            <a:r>
              <a:rPr lang="en-US" sz="2000" b="1" dirty="0"/>
              <a:t>Mateo Espinosa </a:t>
            </a:r>
            <a:r>
              <a:rPr lang="en-US" sz="2000" b="1" dirty="0" err="1"/>
              <a:t>Zarlenga</a:t>
            </a:r>
            <a:endParaRPr lang="en-US" sz="2000" dirty="0"/>
          </a:p>
          <a:p>
            <a:pPr algn="ctr"/>
            <a:r>
              <a:rPr lang="en-US" sz="2000" dirty="0"/>
              <a:t>me466@cam.ac.uk</a:t>
            </a:r>
          </a:p>
        </p:txBody>
      </p:sp>
      <p:pic>
        <p:nvPicPr>
          <p:cNvPr id="12" name="Picture 4" descr="_DSC1698 copy">
            <a:extLst>
              <a:ext uri="{FF2B5EF4-FFF2-40B4-BE49-F238E27FC236}">
                <a16:creationId xmlns:a16="http://schemas.microsoft.com/office/drawing/2014/main" id="{62379B5E-6A30-2E4B-9614-9FB05AFDF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779" y="3429000"/>
            <a:ext cx="1144914" cy="134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Mateja Jamnik">
            <a:extLst>
              <a:ext uri="{FF2B5EF4-FFF2-40B4-BE49-F238E27FC236}">
                <a16:creationId xmlns:a16="http://schemas.microsoft.com/office/drawing/2014/main" id="{13D8C315-1384-BC4E-BDD2-3B20C6777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320" y="3429000"/>
            <a:ext cx="1074230" cy="134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Mateo Espinosa Zarlenga">
            <a:extLst>
              <a:ext uri="{FF2B5EF4-FFF2-40B4-BE49-F238E27FC236}">
                <a16:creationId xmlns:a16="http://schemas.microsoft.com/office/drawing/2014/main" id="{57C495F8-76B3-8E43-8A3B-3E42EB2D7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310" y="3429000"/>
            <a:ext cx="1039645" cy="1341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CD01192-EEF8-2241-B72A-158449A44A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4053" y="5730384"/>
            <a:ext cx="2343894" cy="883030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F0C971C1-8E69-9549-AC52-D394E21FBD20}"/>
              </a:ext>
            </a:extLst>
          </p:cNvPr>
          <p:cNvSpPr txBox="1">
            <a:spLocks/>
          </p:cNvSpPr>
          <p:nvPr/>
        </p:nvSpPr>
        <p:spPr>
          <a:xfrm>
            <a:off x="6941655" y="4547778"/>
            <a:ext cx="3395561" cy="950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867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3733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3733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3733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3733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3733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3733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3733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3733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ctr"/>
            <a:r>
              <a:rPr lang="en-US" sz="2000" b="1" dirty="0" err="1"/>
              <a:t>Mateja</a:t>
            </a:r>
            <a:r>
              <a:rPr lang="en-US" sz="2000" b="1" dirty="0"/>
              <a:t> </a:t>
            </a:r>
            <a:r>
              <a:rPr lang="en-US" sz="2000" b="1" dirty="0" err="1"/>
              <a:t>Jamnik</a:t>
            </a:r>
            <a:endParaRPr lang="en-US" sz="2000" dirty="0"/>
          </a:p>
          <a:p>
            <a:pPr algn="ctr"/>
            <a:r>
              <a:rPr lang="en-US" sz="2000" dirty="0" err="1"/>
              <a:t>mateja.jamnik@cl.cam.ac.uk</a:t>
            </a:r>
            <a:endParaRPr lang="en-US" sz="2000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7C6D061-AAC3-AD44-AD8F-4F97E5AC7408}"/>
              </a:ext>
            </a:extLst>
          </p:cNvPr>
          <p:cNvSpPr txBox="1">
            <a:spLocks/>
          </p:cNvSpPr>
          <p:nvPr/>
        </p:nvSpPr>
        <p:spPr>
          <a:xfrm>
            <a:off x="4831880" y="4576144"/>
            <a:ext cx="2528241" cy="950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867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3733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3733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3733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3733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3733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3733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3733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3733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ctr"/>
            <a:r>
              <a:rPr lang="en-US" sz="2000" b="1" dirty="0" err="1"/>
              <a:t>Zohreh</a:t>
            </a:r>
            <a:r>
              <a:rPr lang="en-US" sz="2000" b="1" dirty="0"/>
              <a:t> Shams</a:t>
            </a:r>
            <a:endParaRPr lang="en-US" sz="2000" dirty="0"/>
          </a:p>
          <a:p>
            <a:pPr algn="ctr"/>
            <a:r>
              <a:rPr lang="en-US" sz="2000" dirty="0"/>
              <a:t>zs315@cam.ac.uk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203D3D3-39AE-4040-8A89-647EA63155BA}"/>
              </a:ext>
            </a:extLst>
          </p:cNvPr>
          <p:cNvSpPr txBox="1">
            <a:spLocks/>
          </p:cNvSpPr>
          <p:nvPr/>
        </p:nvSpPr>
        <p:spPr>
          <a:xfrm>
            <a:off x="1577423" y="2846693"/>
            <a:ext cx="9037154" cy="397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None/>
              <a:defRPr sz="1867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3733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3733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3733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3733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3733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3733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3733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Roboto Condensed Light"/>
              <a:buNone/>
              <a:defRPr sz="3733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ctr"/>
            <a:r>
              <a:rPr lang="en-US" sz="2000" b="1" dirty="0"/>
              <a:t>XAI4Debugging Workshop @ </a:t>
            </a:r>
            <a:r>
              <a:rPr lang="en-US" sz="2000" b="1" dirty="0" err="1"/>
              <a:t>NeurIPS</a:t>
            </a:r>
            <a:r>
              <a:rPr lang="en-US" sz="2000" b="1" dirty="0"/>
              <a:t> 2021</a:t>
            </a:r>
            <a:endParaRPr 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7CC9DB66-BAE1-6E4B-9BA7-00252AD82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831" y="2622004"/>
            <a:ext cx="9212336" cy="1702754"/>
          </a:xfrm>
          <a:prstGeom prst="rect">
            <a:avLst/>
          </a:prstGeom>
        </p:spPr>
      </p:pic>
      <p:sp>
        <p:nvSpPr>
          <p:cNvPr id="76" name="Google Shape;159;p34">
            <a:extLst>
              <a:ext uri="{FF2B5EF4-FFF2-40B4-BE49-F238E27FC236}">
                <a16:creationId xmlns:a16="http://schemas.microsoft.com/office/drawing/2014/main" id="{E6DFCAF7-609A-AE41-8DE3-87F40E1DE82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484650" y="483167"/>
            <a:ext cx="7222699" cy="126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Evaluation</a:t>
            </a:r>
            <a:endParaRPr dirty="0"/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2767AB6F-4506-574E-B971-FD6CAD3E72F3}"/>
              </a:ext>
            </a:extLst>
          </p:cNvPr>
          <p:cNvSpPr txBox="1">
            <a:spLocks/>
          </p:cNvSpPr>
          <p:nvPr/>
        </p:nvSpPr>
        <p:spPr>
          <a:xfrm>
            <a:off x="838199" y="1560088"/>
            <a:ext cx="1078064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1219170" marR="0" lvl="1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828754" marR="0" lvl="2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2438339" marR="0" lvl="3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7924" marR="0" lvl="4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3657509" marR="0" lvl="5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4267093" marR="0" lvl="6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4876678" marR="0" lvl="7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5486263" marR="0" lvl="8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457200" lvl="1" indent="0">
              <a:buFont typeface="Nunito Light"/>
              <a:buNone/>
            </a:pPr>
            <a:r>
              <a:rPr lang="en-US" sz="2000" dirty="0"/>
              <a:t>ECLAIRE can efficiently extract </a:t>
            </a:r>
            <a:r>
              <a:rPr lang="en-US" sz="2000" b="1" dirty="0">
                <a:solidFill>
                  <a:srgbClr val="0070C0"/>
                </a:solidFill>
              </a:rPr>
              <a:t>comprehensible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and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b="1" dirty="0">
                <a:solidFill>
                  <a:srgbClr val="C00000"/>
                </a:solidFill>
              </a:rPr>
              <a:t>high-fidelity</a:t>
            </a:r>
            <a:r>
              <a:rPr lang="en-US" sz="2000" b="1" dirty="0">
                <a:solidFill>
                  <a:srgbClr val="00B050"/>
                </a:solidFill>
              </a:rPr>
              <a:t> </a:t>
            </a:r>
            <a:r>
              <a:rPr lang="en-US" sz="2000" dirty="0"/>
              <a:t>rulesets in both </a:t>
            </a:r>
            <a:r>
              <a:rPr lang="en-US" sz="2000" b="1" dirty="0">
                <a:solidFill>
                  <a:srgbClr val="FF0000"/>
                </a:solidFill>
              </a:rPr>
              <a:t>safety-critical tasks </a:t>
            </a:r>
            <a:r>
              <a:rPr lang="en-US" sz="2000" dirty="0">
                <a:solidFill>
                  <a:schemeClr val="tx1"/>
                </a:solidFill>
              </a:rPr>
              <a:t>(breast cancer prognosis)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and </a:t>
            </a:r>
            <a:r>
              <a:rPr lang="en-US" sz="2000" b="1" dirty="0">
                <a:solidFill>
                  <a:srgbClr val="C00000"/>
                </a:solidFill>
              </a:rPr>
              <a:t>large models/training sets</a:t>
            </a:r>
          </a:p>
        </p:txBody>
      </p:sp>
      <p:pic>
        <p:nvPicPr>
          <p:cNvPr id="4" name="Picture 3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62C3B468-3247-894F-882B-0FF2AD21E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228" y="4336554"/>
            <a:ext cx="8837542" cy="1771445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66789A29-A319-2642-944E-07B481135E50}"/>
              </a:ext>
            </a:extLst>
          </p:cNvPr>
          <p:cNvGrpSpPr/>
          <p:nvPr/>
        </p:nvGrpSpPr>
        <p:grpSpPr>
          <a:xfrm>
            <a:off x="240306" y="3616202"/>
            <a:ext cx="5033065" cy="3152254"/>
            <a:chOff x="240306" y="3616202"/>
            <a:chExt cx="5033065" cy="3152254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771125E-DB61-E34F-866C-B11D6DBAFDE2}"/>
                </a:ext>
              </a:extLst>
            </p:cNvPr>
            <p:cNvGrpSpPr/>
            <p:nvPr/>
          </p:nvGrpSpPr>
          <p:grpSpPr>
            <a:xfrm>
              <a:off x="240306" y="5315314"/>
              <a:ext cx="5033065" cy="1453142"/>
              <a:chOff x="395466" y="4150791"/>
              <a:chExt cx="5033065" cy="1453142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7589BCD1-3FC0-1349-90A3-A2EFB62CCEFF}"/>
                  </a:ext>
                </a:extLst>
              </p:cNvPr>
              <p:cNvSpPr/>
              <p:nvPr/>
            </p:nvSpPr>
            <p:spPr>
              <a:xfrm>
                <a:off x="3259686" y="4150791"/>
                <a:ext cx="1879601" cy="577574"/>
              </a:xfrm>
              <a:custGeom>
                <a:avLst/>
                <a:gdLst>
                  <a:gd name="connsiteX0" fmla="*/ 0 w 1879601"/>
                  <a:gd name="connsiteY0" fmla="*/ 96264 h 577574"/>
                  <a:gd name="connsiteX1" fmla="*/ 96264 w 1879601"/>
                  <a:gd name="connsiteY1" fmla="*/ 0 h 577574"/>
                  <a:gd name="connsiteX2" fmla="*/ 641751 w 1879601"/>
                  <a:gd name="connsiteY2" fmla="*/ 0 h 577574"/>
                  <a:gd name="connsiteX3" fmla="*/ 1204109 w 1879601"/>
                  <a:gd name="connsiteY3" fmla="*/ 0 h 577574"/>
                  <a:gd name="connsiteX4" fmla="*/ 1783337 w 1879601"/>
                  <a:gd name="connsiteY4" fmla="*/ 0 h 577574"/>
                  <a:gd name="connsiteX5" fmla="*/ 1879601 w 1879601"/>
                  <a:gd name="connsiteY5" fmla="*/ 96264 h 577574"/>
                  <a:gd name="connsiteX6" fmla="*/ 1879601 w 1879601"/>
                  <a:gd name="connsiteY6" fmla="*/ 481310 h 577574"/>
                  <a:gd name="connsiteX7" fmla="*/ 1783337 w 1879601"/>
                  <a:gd name="connsiteY7" fmla="*/ 577574 h 577574"/>
                  <a:gd name="connsiteX8" fmla="*/ 1220979 w 1879601"/>
                  <a:gd name="connsiteY8" fmla="*/ 577574 h 577574"/>
                  <a:gd name="connsiteX9" fmla="*/ 624880 w 1879601"/>
                  <a:gd name="connsiteY9" fmla="*/ 577574 h 577574"/>
                  <a:gd name="connsiteX10" fmla="*/ 96264 w 1879601"/>
                  <a:gd name="connsiteY10" fmla="*/ 577574 h 577574"/>
                  <a:gd name="connsiteX11" fmla="*/ 0 w 1879601"/>
                  <a:gd name="connsiteY11" fmla="*/ 481310 h 577574"/>
                  <a:gd name="connsiteX12" fmla="*/ 0 w 1879601"/>
                  <a:gd name="connsiteY12" fmla="*/ 96264 h 5775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79601" h="577574" fill="none" extrusionOk="0">
                    <a:moveTo>
                      <a:pt x="0" y="96264"/>
                    </a:moveTo>
                    <a:cubicBezTo>
                      <a:pt x="11460" y="50864"/>
                      <a:pt x="38008" y="14793"/>
                      <a:pt x="96264" y="0"/>
                    </a:cubicBezTo>
                    <a:cubicBezTo>
                      <a:pt x="213257" y="-31643"/>
                      <a:pt x="437995" y="6872"/>
                      <a:pt x="641751" y="0"/>
                    </a:cubicBezTo>
                    <a:cubicBezTo>
                      <a:pt x="845507" y="-6872"/>
                      <a:pt x="975694" y="46497"/>
                      <a:pt x="1204109" y="0"/>
                    </a:cubicBezTo>
                    <a:cubicBezTo>
                      <a:pt x="1432524" y="-46497"/>
                      <a:pt x="1662384" y="66227"/>
                      <a:pt x="1783337" y="0"/>
                    </a:cubicBezTo>
                    <a:cubicBezTo>
                      <a:pt x="1822040" y="7"/>
                      <a:pt x="1877089" y="43600"/>
                      <a:pt x="1879601" y="96264"/>
                    </a:cubicBezTo>
                    <a:cubicBezTo>
                      <a:pt x="1887671" y="179612"/>
                      <a:pt x="1838019" y="326983"/>
                      <a:pt x="1879601" y="481310"/>
                    </a:cubicBezTo>
                    <a:cubicBezTo>
                      <a:pt x="1891349" y="525385"/>
                      <a:pt x="1835159" y="582479"/>
                      <a:pt x="1783337" y="577574"/>
                    </a:cubicBezTo>
                    <a:cubicBezTo>
                      <a:pt x="1566409" y="622497"/>
                      <a:pt x="1437827" y="558146"/>
                      <a:pt x="1220979" y="577574"/>
                    </a:cubicBezTo>
                    <a:cubicBezTo>
                      <a:pt x="1004131" y="597002"/>
                      <a:pt x="790430" y="506478"/>
                      <a:pt x="624880" y="577574"/>
                    </a:cubicBezTo>
                    <a:cubicBezTo>
                      <a:pt x="459330" y="648670"/>
                      <a:pt x="311677" y="516397"/>
                      <a:pt x="96264" y="577574"/>
                    </a:cubicBezTo>
                    <a:cubicBezTo>
                      <a:pt x="37588" y="581672"/>
                      <a:pt x="2112" y="536810"/>
                      <a:pt x="0" y="481310"/>
                    </a:cubicBezTo>
                    <a:cubicBezTo>
                      <a:pt x="-14556" y="322647"/>
                      <a:pt x="18049" y="186505"/>
                      <a:pt x="0" y="96264"/>
                    </a:cubicBezTo>
                    <a:close/>
                  </a:path>
                  <a:path w="1879601" h="577574" stroke="0" extrusionOk="0">
                    <a:moveTo>
                      <a:pt x="0" y="96264"/>
                    </a:moveTo>
                    <a:cubicBezTo>
                      <a:pt x="-5140" y="52117"/>
                      <a:pt x="28796" y="-5906"/>
                      <a:pt x="96264" y="0"/>
                    </a:cubicBezTo>
                    <a:cubicBezTo>
                      <a:pt x="376677" y="-13900"/>
                      <a:pt x="395274" y="13809"/>
                      <a:pt x="658622" y="0"/>
                    </a:cubicBezTo>
                    <a:cubicBezTo>
                      <a:pt x="921970" y="-13809"/>
                      <a:pt x="1113281" y="13899"/>
                      <a:pt x="1254721" y="0"/>
                    </a:cubicBezTo>
                    <a:cubicBezTo>
                      <a:pt x="1396161" y="-13899"/>
                      <a:pt x="1653574" y="23890"/>
                      <a:pt x="1783337" y="0"/>
                    </a:cubicBezTo>
                    <a:cubicBezTo>
                      <a:pt x="1836813" y="3649"/>
                      <a:pt x="1878889" y="36356"/>
                      <a:pt x="1879601" y="96264"/>
                    </a:cubicBezTo>
                    <a:cubicBezTo>
                      <a:pt x="1921902" y="238759"/>
                      <a:pt x="1877705" y="325026"/>
                      <a:pt x="1879601" y="481310"/>
                    </a:cubicBezTo>
                    <a:cubicBezTo>
                      <a:pt x="1892008" y="536274"/>
                      <a:pt x="1823563" y="571669"/>
                      <a:pt x="1783337" y="577574"/>
                    </a:cubicBezTo>
                    <a:cubicBezTo>
                      <a:pt x="1563451" y="590022"/>
                      <a:pt x="1494763" y="566217"/>
                      <a:pt x="1237850" y="577574"/>
                    </a:cubicBezTo>
                    <a:cubicBezTo>
                      <a:pt x="980937" y="588931"/>
                      <a:pt x="910973" y="513543"/>
                      <a:pt x="692363" y="577574"/>
                    </a:cubicBezTo>
                    <a:cubicBezTo>
                      <a:pt x="473753" y="641605"/>
                      <a:pt x="389940" y="536683"/>
                      <a:pt x="96264" y="577574"/>
                    </a:cubicBezTo>
                    <a:cubicBezTo>
                      <a:pt x="42004" y="583194"/>
                      <a:pt x="-1345" y="540591"/>
                      <a:pt x="0" y="481310"/>
                    </a:cubicBezTo>
                    <a:cubicBezTo>
                      <a:pt x="-6597" y="389639"/>
                      <a:pt x="31552" y="195086"/>
                      <a:pt x="0" y="96264"/>
                    </a:cubicBezTo>
                    <a:close/>
                  </a:path>
                </a:pathLst>
              </a:custGeom>
              <a:solidFill>
                <a:srgbClr val="00B050">
                  <a:alpha val="31000"/>
                </a:srgbClr>
              </a:solidFill>
              <a:ln>
                <a:solidFill>
                  <a:srgbClr val="00B050"/>
                </a:solidFill>
                <a:extLst>
                  <a:ext uri="{C807C97D-BFC1-408E-A445-0C87EB9F89A2}">
                    <ask:lineSketchStyleProps xmlns:ask="http://schemas.microsoft.com/office/drawing/2018/sketchyshapes" sd="981765707">
                      <a:prstGeom prst="round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D13560-073F-D94B-ACD2-A0B231EF471F}"/>
                  </a:ext>
                </a:extLst>
              </p:cNvPr>
              <p:cNvSpPr txBox="1"/>
              <p:nvPr/>
            </p:nvSpPr>
            <p:spPr>
              <a:xfrm>
                <a:off x="395466" y="5265379"/>
                <a:ext cx="503306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00B05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Higher fidelity and performing rulesets </a:t>
                </a:r>
                <a:r>
                  <a:rPr lang="en-US" sz="1600" dirty="0">
                    <a:solidFill>
                      <a:srgbClr val="00B05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than SOTA</a:t>
                </a: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CFBF9BD5-C8F8-D54E-BCEF-C21789335D25}"/>
                  </a:ext>
                </a:extLst>
              </p:cNvPr>
              <p:cNvCxnSpPr>
                <a:cxnSpLocks/>
                <a:stCxn id="10" idx="2"/>
                <a:endCxn id="13" idx="0"/>
              </p:cNvCxnSpPr>
              <p:nvPr/>
            </p:nvCxnSpPr>
            <p:spPr>
              <a:xfrm flipH="1">
                <a:off x="2911999" y="4728365"/>
                <a:ext cx="1287488" cy="537014"/>
              </a:xfrm>
              <a:prstGeom prst="line">
                <a:avLst/>
              </a:prstGeom>
              <a:ln w="381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DFC5141B-0DE1-1B4B-A188-E3B33CDAC934}"/>
                </a:ext>
              </a:extLst>
            </p:cNvPr>
            <p:cNvSpPr/>
            <p:nvPr/>
          </p:nvSpPr>
          <p:spPr>
            <a:xfrm>
              <a:off x="3156737" y="3616202"/>
              <a:ext cx="1879601" cy="577574"/>
            </a:xfrm>
            <a:custGeom>
              <a:avLst/>
              <a:gdLst>
                <a:gd name="connsiteX0" fmla="*/ 0 w 1879601"/>
                <a:gd name="connsiteY0" fmla="*/ 96264 h 577574"/>
                <a:gd name="connsiteX1" fmla="*/ 96264 w 1879601"/>
                <a:gd name="connsiteY1" fmla="*/ 0 h 577574"/>
                <a:gd name="connsiteX2" fmla="*/ 641751 w 1879601"/>
                <a:gd name="connsiteY2" fmla="*/ 0 h 577574"/>
                <a:gd name="connsiteX3" fmla="*/ 1204109 w 1879601"/>
                <a:gd name="connsiteY3" fmla="*/ 0 h 577574"/>
                <a:gd name="connsiteX4" fmla="*/ 1783337 w 1879601"/>
                <a:gd name="connsiteY4" fmla="*/ 0 h 577574"/>
                <a:gd name="connsiteX5" fmla="*/ 1879601 w 1879601"/>
                <a:gd name="connsiteY5" fmla="*/ 96264 h 577574"/>
                <a:gd name="connsiteX6" fmla="*/ 1879601 w 1879601"/>
                <a:gd name="connsiteY6" fmla="*/ 481310 h 577574"/>
                <a:gd name="connsiteX7" fmla="*/ 1783337 w 1879601"/>
                <a:gd name="connsiteY7" fmla="*/ 577574 h 577574"/>
                <a:gd name="connsiteX8" fmla="*/ 1220979 w 1879601"/>
                <a:gd name="connsiteY8" fmla="*/ 577574 h 577574"/>
                <a:gd name="connsiteX9" fmla="*/ 624880 w 1879601"/>
                <a:gd name="connsiteY9" fmla="*/ 577574 h 577574"/>
                <a:gd name="connsiteX10" fmla="*/ 96264 w 1879601"/>
                <a:gd name="connsiteY10" fmla="*/ 577574 h 577574"/>
                <a:gd name="connsiteX11" fmla="*/ 0 w 1879601"/>
                <a:gd name="connsiteY11" fmla="*/ 481310 h 577574"/>
                <a:gd name="connsiteX12" fmla="*/ 0 w 1879601"/>
                <a:gd name="connsiteY12" fmla="*/ 96264 h 57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79601" h="577574" fill="none" extrusionOk="0">
                  <a:moveTo>
                    <a:pt x="0" y="96264"/>
                  </a:moveTo>
                  <a:cubicBezTo>
                    <a:pt x="11460" y="50864"/>
                    <a:pt x="38008" y="14793"/>
                    <a:pt x="96264" y="0"/>
                  </a:cubicBezTo>
                  <a:cubicBezTo>
                    <a:pt x="213257" y="-31643"/>
                    <a:pt x="437995" y="6872"/>
                    <a:pt x="641751" y="0"/>
                  </a:cubicBezTo>
                  <a:cubicBezTo>
                    <a:pt x="845507" y="-6872"/>
                    <a:pt x="975694" y="46497"/>
                    <a:pt x="1204109" y="0"/>
                  </a:cubicBezTo>
                  <a:cubicBezTo>
                    <a:pt x="1432524" y="-46497"/>
                    <a:pt x="1662384" y="66227"/>
                    <a:pt x="1783337" y="0"/>
                  </a:cubicBezTo>
                  <a:cubicBezTo>
                    <a:pt x="1822040" y="7"/>
                    <a:pt x="1877089" y="43600"/>
                    <a:pt x="1879601" y="96264"/>
                  </a:cubicBezTo>
                  <a:cubicBezTo>
                    <a:pt x="1887671" y="179612"/>
                    <a:pt x="1838019" y="326983"/>
                    <a:pt x="1879601" y="481310"/>
                  </a:cubicBezTo>
                  <a:cubicBezTo>
                    <a:pt x="1891349" y="525385"/>
                    <a:pt x="1835159" y="582479"/>
                    <a:pt x="1783337" y="577574"/>
                  </a:cubicBezTo>
                  <a:cubicBezTo>
                    <a:pt x="1566409" y="622497"/>
                    <a:pt x="1437827" y="558146"/>
                    <a:pt x="1220979" y="577574"/>
                  </a:cubicBezTo>
                  <a:cubicBezTo>
                    <a:pt x="1004131" y="597002"/>
                    <a:pt x="790430" y="506478"/>
                    <a:pt x="624880" y="577574"/>
                  </a:cubicBezTo>
                  <a:cubicBezTo>
                    <a:pt x="459330" y="648670"/>
                    <a:pt x="311677" y="516397"/>
                    <a:pt x="96264" y="577574"/>
                  </a:cubicBezTo>
                  <a:cubicBezTo>
                    <a:pt x="37588" y="581672"/>
                    <a:pt x="2112" y="536810"/>
                    <a:pt x="0" y="481310"/>
                  </a:cubicBezTo>
                  <a:cubicBezTo>
                    <a:pt x="-14556" y="322647"/>
                    <a:pt x="18049" y="186505"/>
                    <a:pt x="0" y="96264"/>
                  </a:cubicBezTo>
                  <a:close/>
                </a:path>
                <a:path w="1879601" h="577574" stroke="0" extrusionOk="0">
                  <a:moveTo>
                    <a:pt x="0" y="96264"/>
                  </a:moveTo>
                  <a:cubicBezTo>
                    <a:pt x="-5140" y="52117"/>
                    <a:pt x="28796" y="-5906"/>
                    <a:pt x="96264" y="0"/>
                  </a:cubicBezTo>
                  <a:cubicBezTo>
                    <a:pt x="376677" y="-13900"/>
                    <a:pt x="395274" y="13809"/>
                    <a:pt x="658622" y="0"/>
                  </a:cubicBezTo>
                  <a:cubicBezTo>
                    <a:pt x="921970" y="-13809"/>
                    <a:pt x="1113281" y="13899"/>
                    <a:pt x="1254721" y="0"/>
                  </a:cubicBezTo>
                  <a:cubicBezTo>
                    <a:pt x="1396161" y="-13899"/>
                    <a:pt x="1653574" y="23890"/>
                    <a:pt x="1783337" y="0"/>
                  </a:cubicBezTo>
                  <a:cubicBezTo>
                    <a:pt x="1836813" y="3649"/>
                    <a:pt x="1878889" y="36356"/>
                    <a:pt x="1879601" y="96264"/>
                  </a:cubicBezTo>
                  <a:cubicBezTo>
                    <a:pt x="1921902" y="238759"/>
                    <a:pt x="1877705" y="325026"/>
                    <a:pt x="1879601" y="481310"/>
                  </a:cubicBezTo>
                  <a:cubicBezTo>
                    <a:pt x="1892008" y="536274"/>
                    <a:pt x="1823563" y="571669"/>
                    <a:pt x="1783337" y="577574"/>
                  </a:cubicBezTo>
                  <a:cubicBezTo>
                    <a:pt x="1563451" y="590022"/>
                    <a:pt x="1494763" y="566217"/>
                    <a:pt x="1237850" y="577574"/>
                  </a:cubicBezTo>
                  <a:cubicBezTo>
                    <a:pt x="980937" y="588931"/>
                    <a:pt x="910973" y="513543"/>
                    <a:pt x="692363" y="577574"/>
                  </a:cubicBezTo>
                  <a:cubicBezTo>
                    <a:pt x="473753" y="641605"/>
                    <a:pt x="389940" y="536683"/>
                    <a:pt x="96264" y="577574"/>
                  </a:cubicBezTo>
                  <a:cubicBezTo>
                    <a:pt x="42004" y="583194"/>
                    <a:pt x="-1345" y="540591"/>
                    <a:pt x="0" y="481310"/>
                  </a:cubicBezTo>
                  <a:cubicBezTo>
                    <a:pt x="-6597" y="389639"/>
                    <a:pt x="31552" y="195086"/>
                    <a:pt x="0" y="96264"/>
                  </a:cubicBezTo>
                  <a:close/>
                </a:path>
              </a:pathLst>
            </a:custGeom>
            <a:solidFill>
              <a:srgbClr val="00B050">
                <a:alpha val="31000"/>
              </a:srgbClr>
            </a:solidFill>
            <a:ln>
              <a:solidFill>
                <a:srgbClr val="00B050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2B87CB60-8CD3-BD49-97D1-ABBBCBC29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7772" y="4193776"/>
              <a:ext cx="1147142" cy="2236126"/>
            </a:xfrm>
            <a:prstGeom prst="line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DB9C99E-72DE-304E-A265-1C2149DC6990}"/>
              </a:ext>
            </a:extLst>
          </p:cNvPr>
          <p:cNvGrpSpPr/>
          <p:nvPr/>
        </p:nvGrpSpPr>
        <p:grpSpPr>
          <a:xfrm>
            <a:off x="3785973" y="3565654"/>
            <a:ext cx="3674003" cy="2942879"/>
            <a:chOff x="3785973" y="3565654"/>
            <a:chExt cx="3674003" cy="2942879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8BC8175-169E-D647-9482-6C199954AF8A}"/>
                </a:ext>
              </a:extLst>
            </p:cNvPr>
            <p:cNvGrpSpPr/>
            <p:nvPr/>
          </p:nvGrpSpPr>
          <p:grpSpPr>
            <a:xfrm>
              <a:off x="3785973" y="5321146"/>
              <a:ext cx="3674003" cy="1187387"/>
              <a:chOff x="6683065" y="4076701"/>
              <a:chExt cx="3674003" cy="1187387"/>
            </a:xfrm>
          </p:grpSpPr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6EE6C1C8-F5E8-6C44-AB5C-1C505CE46AA7}"/>
                  </a:ext>
                </a:extLst>
              </p:cNvPr>
              <p:cNvSpPr/>
              <p:nvPr/>
            </p:nvSpPr>
            <p:spPr>
              <a:xfrm>
                <a:off x="7946827" y="4076701"/>
                <a:ext cx="1146480" cy="609599"/>
              </a:xfrm>
              <a:custGeom>
                <a:avLst/>
                <a:gdLst>
                  <a:gd name="connsiteX0" fmla="*/ 0 w 1146480"/>
                  <a:gd name="connsiteY0" fmla="*/ 101602 h 609599"/>
                  <a:gd name="connsiteX1" fmla="*/ 101602 w 1146480"/>
                  <a:gd name="connsiteY1" fmla="*/ 0 h 609599"/>
                  <a:gd name="connsiteX2" fmla="*/ 554374 w 1146480"/>
                  <a:gd name="connsiteY2" fmla="*/ 0 h 609599"/>
                  <a:gd name="connsiteX3" fmla="*/ 1044878 w 1146480"/>
                  <a:gd name="connsiteY3" fmla="*/ 0 h 609599"/>
                  <a:gd name="connsiteX4" fmla="*/ 1146480 w 1146480"/>
                  <a:gd name="connsiteY4" fmla="*/ 101602 h 609599"/>
                  <a:gd name="connsiteX5" fmla="*/ 1146480 w 1146480"/>
                  <a:gd name="connsiteY5" fmla="*/ 507997 h 609599"/>
                  <a:gd name="connsiteX6" fmla="*/ 1044878 w 1146480"/>
                  <a:gd name="connsiteY6" fmla="*/ 609599 h 609599"/>
                  <a:gd name="connsiteX7" fmla="*/ 573240 w 1146480"/>
                  <a:gd name="connsiteY7" fmla="*/ 609599 h 609599"/>
                  <a:gd name="connsiteX8" fmla="*/ 101602 w 1146480"/>
                  <a:gd name="connsiteY8" fmla="*/ 609599 h 609599"/>
                  <a:gd name="connsiteX9" fmla="*/ 0 w 1146480"/>
                  <a:gd name="connsiteY9" fmla="*/ 507997 h 609599"/>
                  <a:gd name="connsiteX10" fmla="*/ 0 w 1146480"/>
                  <a:gd name="connsiteY10" fmla="*/ 101602 h 609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46480" h="609599" fill="none" extrusionOk="0">
                    <a:moveTo>
                      <a:pt x="0" y="101602"/>
                    </a:moveTo>
                    <a:cubicBezTo>
                      <a:pt x="5806" y="44058"/>
                      <a:pt x="44538" y="2165"/>
                      <a:pt x="101602" y="0"/>
                    </a:cubicBezTo>
                    <a:cubicBezTo>
                      <a:pt x="219793" y="-44178"/>
                      <a:pt x="406252" y="39982"/>
                      <a:pt x="554374" y="0"/>
                    </a:cubicBezTo>
                    <a:cubicBezTo>
                      <a:pt x="702496" y="-39982"/>
                      <a:pt x="890949" y="12946"/>
                      <a:pt x="1044878" y="0"/>
                    </a:cubicBezTo>
                    <a:cubicBezTo>
                      <a:pt x="1099423" y="-2322"/>
                      <a:pt x="1140804" y="48616"/>
                      <a:pt x="1146480" y="101602"/>
                    </a:cubicBezTo>
                    <a:cubicBezTo>
                      <a:pt x="1151809" y="264606"/>
                      <a:pt x="1145239" y="373951"/>
                      <a:pt x="1146480" y="507997"/>
                    </a:cubicBezTo>
                    <a:cubicBezTo>
                      <a:pt x="1139193" y="564114"/>
                      <a:pt x="1085788" y="612634"/>
                      <a:pt x="1044878" y="609599"/>
                    </a:cubicBezTo>
                    <a:cubicBezTo>
                      <a:pt x="814330" y="648259"/>
                      <a:pt x="691492" y="599020"/>
                      <a:pt x="573240" y="609599"/>
                    </a:cubicBezTo>
                    <a:cubicBezTo>
                      <a:pt x="454988" y="620178"/>
                      <a:pt x="323213" y="607339"/>
                      <a:pt x="101602" y="609599"/>
                    </a:cubicBezTo>
                    <a:cubicBezTo>
                      <a:pt x="49106" y="620857"/>
                      <a:pt x="8100" y="552568"/>
                      <a:pt x="0" y="507997"/>
                    </a:cubicBezTo>
                    <a:cubicBezTo>
                      <a:pt x="-13574" y="320090"/>
                      <a:pt x="32939" y="267828"/>
                      <a:pt x="0" y="101602"/>
                    </a:cubicBezTo>
                    <a:close/>
                  </a:path>
                  <a:path w="1146480" h="609599" stroke="0" extrusionOk="0">
                    <a:moveTo>
                      <a:pt x="0" y="101602"/>
                    </a:moveTo>
                    <a:cubicBezTo>
                      <a:pt x="-7298" y="58292"/>
                      <a:pt x="39746" y="-2371"/>
                      <a:pt x="101602" y="0"/>
                    </a:cubicBezTo>
                    <a:cubicBezTo>
                      <a:pt x="258781" y="-42632"/>
                      <a:pt x="472454" y="31778"/>
                      <a:pt x="573240" y="0"/>
                    </a:cubicBezTo>
                    <a:cubicBezTo>
                      <a:pt x="674026" y="-31778"/>
                      <a:pt x="856071" y="21668"/>
                      <a:pt x="1044878" y="0"/>
                    </a:cubicBezTo>
                    <a:cubicBezTo>
                      <a:pt x="1112987" y="-7763"/>
                      <a:pt x="1136828" y="47703"/>
                      <a:pt x="1146480" y="101602"/>
                    </a:cubicBezTo>
                    <a:cubicBezTo>
                      <a:pt x="1194047" y="296657"/>
                      <a:pt x="1113053" y="403884"/>
                      <a:pt x="1146480" y="507997"/>
                    </a:cubicBezTo>
                    <a:cubicBezTo>
                      <a:pt x="1139672" y="560762"/>
                      <a:pt x="1116771" y="611190"/>
                      <a:pt x="1044878" y="609599"/>
                    </a:cubicBezTo>
                    <a:cubicBezTo>
                      <a:pt x="870078" y="638942"/>
                      <a:pt x="721336" y="603494"/>
                      <a:pt x="601538" y="609599"/>
                    </a:cubicBezTo>
                    <a:cubicBezTo>
                      <a:pt x="481740" y="615704"/>
                      <a:pt x="235485" y="572275"/>
                      <a:pt x="101602" y="609599"/>
                    </a:cubicBezTo>
                    <a:cubicBezTo>
                      <a:pt x="43129" y="607022"/>
                      <a:pt x="5160" y="562635"/>
                      <a:pt x="0" y="507997"/>
                    </a:cubicBezTo>
                    <a:cubicBezTo>
                      <a:pt x="-10553" y="324702"/>
                      <a:pt x="21453" y="285087"/>
                      <a:pt x="0" y="101602"/>
                    </a:cubicBezTo>
                    <a:close/>
                  </a:path>
                </a:pathLst>
              </a:custGeom>
              <a:solidFill>
                <a:srgbClr val="0070C0">
                  <a:alpha val="31000"/>
                </a:srgbClr>
              </a:solidFill>
              <a:ln>
                <a:solidFill>
                  <a:srgbClr val="0070C0"/>
                </a:solidFill>
                <a:extLst>
                  <a:ext uri="{C807C97D-BFC1-408E-A445-0C87EB9F89A2}">
                    <ask:lineSketchStyleProps xmlns:ask="http://schemas.microsoft.com/office/drawing/2018/sketchyshapes" sd="981765707">
                      <a:prstGeom prst="round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936A8FC-91E6-2647-ACD2-FA588BF55FC4}"/>
                  </a:ext>
                </a:extLst>
              </p:cNvPr>
              <p:cNvCxnSpPr>
                <a:cxnSpLocks/>
                <a:stCxn id="29" idx="2"/>
                <a:endCxn id="31" idx="0"/>
              </p:cNvCxnSpPr>
              <p:nvPr/>
            </p:nvCxnSpPr>
            <p:spPr>
              <a:xfrm>
                <a:off x="8520067" y="4686300"/>
                <a:ext cx="0" cy="239234"/>
              </a:xfrm>
              <a:prstGeom prst="line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D60E4A5-55CF-F24F-8700-16D88DE98537}"/>
                  </a:ext>
                </a:extLst>
              </p:cNvPr>
              <p:cNvSpPr txBox="1"/>
              <p:nvPr/>
            </p:nvSpPr>
            <p:spPr>
              <a:xfrm>
                <a:off x="6683065" y="4925534"/>
                <a:ext cx="3674003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0070C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Orders of magnitude </a:t>
                </a:r>
                <a:r>
                  <a:rPr lang="en-US" sz="1600" b="1" dirty="0">
                    <a:solidFill>
                      <a:srgbClr val="0070C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less resources</a:t>
                </a:r>
                <a:endParaRPr lang="en-US" sz="1600" dirty="0">
                  <a:solidFill>
                    <a:srgbClr val="0070C0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sp>
          <p:nvSpPr>
            <p:cNvPr id="71" name="Rounded Rectangle 70">
              <a:extLst>
                <a:ext uri="{FF2B5EF4-FFF2-40B4-BE49-F238E27FC236}">
                  <a16:creationId xmlns:a16="http://schemas.microsoft.com/office/drawing/2014/main" id="{06CE9466-0D4E-FE49-B952-C3CE3CAD8538}"/>
                </a:ext>
              </a:extLst>
            </p:cNvPr>
            <p:cNvSpPr/>
            <p:nvPr/>
          </p:nvSpPr>
          <p:spPr>
            <a:xfrm>
              <a:off x="5114729" y="3565654"/>
              <a:ext cx="1239771" cy="660095"/>
            </a:xfrm>
            <a:custGeom>
              <a:avLst/>
              <a:gdLst>
                <a:gd name="connsiteX0" fmla="*/ 0 w 1239771"/>
                <a:gd name="connsiteY0" fmla="*/ 110018 h 660095"/>
                <a:gd name="connsiteX1" fmla="*/ 110018 w 1239771"/>
                <a:gd name="connsiteY1" fmla="*/ 0 h 660095"/>
                <a:gd name="connsiteX2" fmla="*/ 599491 w 1239771"/>
                <a:gd name="connsiteY2" fmla="*/ 0 h 660095"/>
                <a:gd name="connsiteX3" fmla="*/ 1129753 w 1239771"/>
                <a:gd name="connsiteY3" fmla="*/ 0 h 660095"/>
                <a:gd name="connsiteX4" fmla="*/ 1239771 w 1239771"/>
                <a:gd name="connsiteY4" fmla="*/ 110018 h 660095"/>
                <a:gd name="connsiteX5" fmla="*/ 1239771 w 1239771"/>
                <a:gd name="connsiteY5" fmla="*/ 550077 h 660095"/>
                <a:gd name="connsiteX6" fmla="*/ 1129753 w 1239771"/>
                <a:gd name="connsiteY6" fmla="*/ 660095 h 660095"/>
                <a:gd name="connsiteX7" fmla="*/ 619886 w 1239771"/>
                <a:gd name="connsiteY7" fmla="*/ 660095 h 660095"/>
                <a:gd name="connsiteX8" fmla="*/ 110018 w 1239771"/>
                <a:gd name="connsiteY8" fmla="*/ 660095 h 660095"/>
                <a:gd name="connsiteX9" fmla="*/ 0 w 1239771"/>
                <a:gd name="connsiteY9" fmla="*/ 550077 h 660095"/>
                <a:gd name="connsiteX10" fmla="*/ 0 w 1239771"/>
                <a:gd name="connsiteY10" fmla="*/ 110018 h 66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9771" h="660095" fill="none" extrusionOk="0">
                  <a:moveTo>
                    <a:pt x="0" y="110018"/>
                  </a:moveTo>
                  <a:cubicBezTo>
                    <a:pt x="11307" y="46469"/>
                    <a:pt x="43010" y="14220"/>
                    <a:pt x="110018" y="0"/>
                  </a:cubicBezTo>
                  <a:cubicBezTo>
                    <a:pt x="250680" y="-45080"/>
                    <a:pt x="466455" y="16575"/>
                    <a:pt x="599491" y="0"/>
                  </a:cubicBezTo>
                  <a:cubicBezTo>
                    <a:pt x="732527" y="-16575"/>
                    <a:pt x="978997" y="15485"/>
                    <a:pt x="1129753" y="0"/>
                  </a:cubicBezTo>
                  <a:cubicBezTo>
                    <a:pt x="1189063" y="-2149"/>
                    <a:pt x="1232363" y="53338"/>
                    <a:pt x="1239771" y="110018"/>
                  </a:cubicBezTo>
                  <a:cubicBezTo>
                    <a:pt x="1275886" y="242614"/>
                    <a:pt x="1193040" y="435740"/>
                    <a:pt x="1239771" y="550077"/>
                  </a:cubicBezTo>
                  <a:cubicBezTo>
                    <a:pt x="1229687" y="610843"/>
                    <a:pt x="1176835" y="662825"/>
                    <a:pt x="1129753" y="660095"/>
                  </a:cubicBezTo>
                  <a:cubicBezTo>
                    <a:pt x="1024185" y="717390"/>
                    <a:pt x="845906" y="617527"/>
                    <a:pt x="619886" y="660095"/>
                  </a:cubicBezTo>
                  <a:cubicBezTo>
                    <a:pt x="393866" y="702663"/>
                    <a:pt x="307718" y="611252"/>
                    <a:pt x="110018" y="660095"/>
                  </a:cubicBezTo>
                  <a:cubicBezTo>
                    <a:pt x="52629" y="670591"/>
                    <a:pt x="2939" y="606651"/>
                    <a:pt x="0" y="550077"/>
                  </a:cubicBezTo>
                  <a:cubicBezTo>
                    <a:pt x="-2107" y="350290"/>
                    <a:pt x="33136" y="284378"/>
                    <a:pt x="0" y="110018"/>
                  </a:cubicBezTo>
                  <a:close/>
                </a:path>
                <a:path w="1239771" h="660095" stroke="0" extrusionOk="0">
                  <a:moveTo>
                    <a:pt x="0" y="110018"/>
                  </a:moveTo>
                  <a:cubicBezTo>
                    <a:pt x="-4665" y="57441"/>
                    <a:pt x="35124" y="-5836"/>
                    <a:pt x="110018" y="0"/>
                  </a:cubicBezTo>
                  <a:cubicBezTo>
                    <a:pt x="267051" y="-38622"/>
                    <a:pt x="497984" y="742"/>
                    <a:pt x="619886" y="0"/>
                  </a:cubicBezTo>
                  <a:cubicBezTo>
                    <a:pt x="741788" y="-742"/>
                    <a:pt x="987643" y="37618"/>
                    <a:pt x="1129753" y="0"/>
                  </a:cubicBezTo>
                  <a:cubicBezTo>
                    <a:pt x="1192417" y="-1231"/>
                    <a:pt x="1227706" y="52024"/>
                    <a:pt x="1239771" y="110018"/>
                  </a:cubicBezTo>
                  <a:cubicBezTo>
                    <a:pt x="1277574" y="230937"/>
                    <a:pt x="1218610" y="457929"/>
                    <a:pt x="1239771" y="550077"/>
                  </a:cubicBezTo>
                  <a:cubicBezTo>
                    <a:pt x="1237626" y="609783"/>
                    <a:pt x="1199943" y="661046"/>
                    <a:pt x="1129753" y="660095"/>
                  </a:cubicBezTo>
                  <a:cubicBezTo>
                    <a:pt x="1002889" y="668551"/>
                    <a:pt x="779296" y="653794"/>
                    <a:pt x="650478" y="660095"/>
                  </a:cubicBezTo>
                  <a:cubicBezTo>
                    <a:pt x="521660" y="666396"/>
                    <a:pt x="334519" y="630015"/>
                    <a:pt x="110018" y="660095"/>
                  </a:cubicBezTo>
                  <a:cubicBezTo>
                    <a:pt x="42925" y="653179"/>
                    <a:pt x="2682" y="610071"/>
                    <a:pt x="0" y="550077"/>
                  </a:cubicBezTo>
                  <a:cubicBezTo>
                    <a:pt x="-34583" y="419312"/>
                    <a:pt x="28377" y="274156"/>
                    <a:pt x="0" y="110018"/>
                  </a:cubicBezTo>
                  <a:close/>
                </a:path>
              </a:pathLst>
            </a:custGeom>
            <a:solidFill>
              <a:srgbClr val="0070C0">
                <a:alpha val="31000"/>
              </a:srgbClr>
            </a:solidFill>
            <a:ln>
              <a:solidFill>
                <a:srgbClr val="0070C0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3DB94577-45A5-5842-B70A-19E5DA54C079}"/>
                </a:ext>
              </a:extLst>
            </p:cNvPr>
            <p:cNvCxnSpPr>
              <a:cxnSpLocks/>
            </p:cNvCxnSpPr>
            <p:nvPr/>
          </p:nvCxnSpPr>
          <p:spPr>
            <a:xfrm>
              <a:off x="6108122" y="4225749"/>
              <a:ext cx="489202" cy="1944230"/>
            </a:xfrm>
            <a:prstGeom prst="line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BDCED7A6-DCC5-7740-BF82-F94F0E32838B}"/>
              </a:ext>
            </a:extLst>
          </p:cNvPr>
          <p:cNvGrpSpPr/>
          <p:nvPr/>
        </p:nvGrpSpPr>
        <p:grpSpPr>
          <a:xfrm>
            <a:off x="6291635" y="3616202"/>
            <a:ext cx="3674003" cy="3180317"/>
            <a:chOff x="6291635" y="3616202"/>
            <a:chExt cx="3674003" cy="3180317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06E522A-A774-1B48-83BF-AC1D7E5DD61E}"/>
                </a:ext>
              </a:extLst>
            </p:cNvPr>
            <p:cNvGrpSpPr/>
            <p:nvPr/>
          </p:nvGrpSpPr>
          <p:grpSpPr>
            <a:xfrm>
              <a:off x="6291635" y="5319605"/>
              <a:ext cx="3674003" cy="1476914"/>
              <a:chOff x="6353552" y="4076701"/>
              <a:chExt cx="3674003" cy="1476914"/>
            </a:xfrm>
          </p:grpSpPr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2D240114-5519-FF4B-9B99-EA93ECCB35DD}"/>
                  </a:ext>
                </a:extLst>
              </p:cNvPr>
              <p:cNvSpPr/>
              <p:nvPr/>
            </p:nvSpPr>
            <p:spPr>
              <a:xfrm>
                <a:off x="7946827" y="4076701"/>
                <a:ext cx="487454" cy="609599"/>
              </a:xfrm>
              <a:custGeom>
                <a:avLst/>
                <a:gdLst>
                  <a:gd name="connsiteX0" fmla="*/ 0 w 487454"/>
                  <a:gd name="connsiteY0" fmla="*/ 81244 h 609599"/>
                  <a:gd name="connsiteX1" fmla="*/ 81244 w 487454"/>
                  <a:gd name="connsiteY1" fmla="*/ 0 h 609599"/>
                  <a:gd name="connsiteX2" fmla="*/ 406210 w 487454"/>
                  <a:gd name="connsiteY2" fmla="*/ 0 h 609599"/>
                  <a:gd name="connsiteX3" fmla="*/ 487454 w 487454"/>
                  <a:gd name="connsiteY3" fmla="*/ 81244 h 609599"/>
                  <a:gd name="connsiteX4" fmla="*/ 487454 w 487454"/>
                  <a:gd name="connsiteY4" fmla="*/ 528355 h 609599"/>
                  <a:gd name="connsiteX5" fmla="*/ 406210 w 487454"/>
                  <a:gd name="connsiteY5" fmla="*/ 609599 h 609599"/>
                  <a:gd name="connsiteX6" fmla="*/ 81244 w 487454"/>
                  <a:gd name="connsiteY6" fmla="*/ 609599 h 609599"/>
                  <a:gd name="connsiteX7" fmla="*/ 0 w 487454"/>
                  <a:gd name="connsiteY7" fmla="*/ 528355 h 609599"/>
                  <a:gd name="connsiteX8" fmla="*/ 0 w 487454"/>
                  <a:gd name="connsiteY8" fmla="*/ 81244 h 609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7454" h="609599" fill="none" extrusionOk="0">
                    <a:moveTo>
                      <a:pt x="0" y="81244"/>
                    </a:moveTo>
                    <a:cubicBezTo>
                      <a:pt x="-12171" y="39602"/>
                      <a:pt x="35624" y="-2426"/>
                      <a:pt x="81244" y="0"/>
                    </a:cubicBezTo>
                    <a:cubicBezTo>
                      <a:pt x="215980" y="-36841"/>
                      <a:pt x="246411" y="7430"/>
                      <a:pt x="406210" y="0"/>
                    </a:cubicBezTo>
                    <a:cubicBezTo>
                      <a:pt x="450399" y="-6870"/>
                      <a:pt x="474551" y="34206"/>
                      <a:pt x="487454" y="81244"/>
                    </a:cubicBezTo>
                    <a:cubicBezTo>
                      <a:pt x="521752" y="246540"/>
                      <a:pt x="473222" y="355289"/>
                      <a:pt x="487454" y="528355"/>
                    </a:cubicBezTo>
                    <a:cubicBezTo>
                      <a:pt x="481133" y="563865"/>
                      <a:pt x="445986" y="612405"/>
                      <a:pt x="406210" y="609599"/>
                    </a:cubicBezTo>
                    <a:cubicBezTo>
                      <a:pt x="281677" y="612339"/>
                      <a:pt x="205781" y="608941"/>
                      <a:pt x="81244" y="609599"/>
                    </a:cubicBezTo>
                    <a:cubicBezTo>
                      <a:pt x="23002" y="609606"/>
                      <a:pt x="-9554" y="575132"/>
                      <a:pt x="0" y="528355"/>
                    </a:cubicBezTo>
                    <a:cubicBezTo>
                      <a:pt x="-52667" y="314090"/>
                      <a:pt x="12985" y="218838"/>
                      <a:pt x="0" y="81244"/>
                    </a:cubicBezTo>
                    <a:close/>
                  </a:path>
                  <a:path w="487454" h="609599" stroke="0" extrusionOk="0">
                    <a:moveTo>
                      <a:pt x="0" y="81244"/>
                    </a:moveTo>
                    <a:cubicBezTo>
                      <a:pt x="-4104" y="43574"/>
                      <a:pt x="27148" y="-3810"/>
                      <a:pt x="81244" y="0"/>
                    </a:cubicBezTo>
                    <a:cubicBezTo>
                      <a:pt x="196679" y="-7473"/>
                      <a:pt x="275147" y="17175"/>
                      <a:pt x="406210" y="0"/>
                    </a:cubicBezTo>
                    <a:cubicBezTo>
                      <a:pt x="451117" y="-4302"/>
                      <a:pt x="480229" y="31179"/>
                      <a:pt x="487454" y="81244"/>
                    </a:cubicBezTo>
                    <a:cubicBezTo>
                      <a:pt x="502555" y="292367"/>
                      <a:pt x="468114" y="423117"/>
                      <a:pt x="487454" y="528355"/>
                    </a:cubicBezTo>
                    <a:cubicBezTo>
                      <a:pt x="494741" y="573706"/>
                      <a:pt x="453509" y="613751"/>
                      <a:pt x="406210" y="609599"/>
                    </a:cubicBezTo>
                    <a:cubicBezTo>
                      <a:pt x="322183" y="631393"/>
                      <a:pt x="190817" y="591855"/>
                      <a:pt x="81244" y="609599"/>
                    </a:cubicBezTo>
                    <a:cubicBezTo>
                      <a:pt x="35132" y="604366"/>
                      <a:pt x="-4519" y="572100"/>
                      <a:pt x="0" y="528355"/>
                    </a:cubicBezTo>
                    <a:cubicBezTo>
                      <a:pt x="-16209" y="345954"/>
                      <a:pt x="23211" y="202481"/>
                      <a:pt x="0" y="81244"/>
                    </a:cubicBezTo>
                    <a:close/>
                  </a:path>
                </a:pathLst>
              </a:custGeom>
              <a:solidFill>
                <a:srgbClr val="FF0000">
                  <a:alpha val="31000"/>
                </a:srgbClr>
              </a:solidFill>
              <a:ln>
                <a:solidFill>
                  <a:srgbClr val="FF0000"/>
                </a:solidFill>
                <a:extLst>
                  <a:ext uri="{C807C97D-BFC1-408E-A445-0C87EB9F89A2}">
                    <ask:lineSketchStyleProps xmlns:ask="http://schemas.microsoft.com/office/drawing/2018/sketchyshapes" sd="981765707">
                      <a:prstGeom prst="round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0070C0"/>
                  </a:solidFill>
                </a:endParaRP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51DC2C48-D289-1742-AB5A-D94219A381EE}"/>
                  </a:ext>
                </a:extLst>
              </p:cNvPr>
              <p:cNvCxnSpPr>
                <a:cxnSpLocks/>
                <a:stCxn id="46" idx="2"/>
                <a:endCxn id="48" idx="0"/>
              </p:cNvCxnSpPr>
              <p:nvPr/>
            </p:nvCxnSpPr>
            <p:spPr>
              <a:xfrm>
                <a:off x="8190554" y="4686300"/>
                <a:ext cx="0" cy="528761"/>
              </a:xfrm>
              <a:prstGeom prst="line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939A21D-4523-8C44-8BBF-4A38685D895A}"/>
                  </a:ext>
                </a:extLst>
              </p:cNvPr>
              <p:cNvSpPr txBox="1"/>
              <p:nvPr/>
            </p:nvSpPr>
            <p:spPr>
              <a:xfrm>
                <a:off x="6353552" y="5215061"/>
                <a:ext cx="3674003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FF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Significantly </a:t>
                </a:r>
                <a:r>
                  <a:rPr lang="en-US" sz="1600" b="1" dirty="0">
                    <a:solidFill>
                      <a:srgbClr val="FF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smaller rulesets</a:t>
                </a:r>
              </a:p>
            </p:txBody>
          </p:sp>
        </p:grpSp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82A56CB7-70FE-654D-AC9A-2BD0AA44126F}"/>
                </a:ext>
              </a:extLst>
            </p:cNvPr>
            <p:cNvSpPr/>
            <p:nvPr/>
          </p:nvSpPr>
          <p:spPr>
            <a:xfrm>
              <a:off x="7968659" y="3616202"/>
              <a:ext cx="608182" cy="609599"/>
            </a:xfrm>
            <a:custGeom>
              <a:avLst/>
              <a:gdLst>
                <a:gd name="connsiteX0" fmla="*/ 0 w 608182"/>
                <a:gd name="connsiteY0" fmla="*/ 101366 h 609599"/>
                <a:gd name="connsiteX1" fmla="*/ 101366 w 608182"/>
                <a:gd name="connsiteY1" fmla="*/ 0 h 609599"/>
                <a:gd name="connsiteX2" fmla="*/ 506816 w 608182"/>
                <a:gd name="connsiteY2" fmla="*/ 0 h 609599"/>
                <a:gd name="connsiteX3" fmla="*/ 608182 w 608182"/>
                <a:gd name="connsiteY3" fmla="*/ 101366 h 609599"/>
                <a:gd name="connsiteX4" fmla="*/ 608182 w 608182"/>
                <a:gd name="connsiteY4" fmla="*/ 508233 h 609599"/>
                <a:gd name="connsiteX5" fmla="*/ 506816 w 608182"/>
                <a:gd name="connsiteY5" fmla="*/ 609599 h 609599"/>
                <a:gd name="connsiteX6" fmla="*/ 101366 w 608182"/>
                <a:gd name="connsiteY6" fmla="*/ 609599 h 609599"/>
                <a:gd name="connsiteX7" fmla="*/ 0 w 608182"/>
                <a:gd name="connsiteY7" fmla="*/ 508233 h 609599"/>
                <a:gd name="connsiteX8" fmla="*/ 0 w 608182"/>
                <a:gd name="connsiteY8" fmla="*/ 101366 h 60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8182" h="609599" fill="none" extrusionOk="0">
                  <a:moveTo>
                    <a:pt x="0" y="101366"/>
                  </a:moveTo>
                  <a:cubicBezTo>
                    <a:pt x="-12462" y="48688"/>
                    <a:pt x="42108" y="-10597"/>
                    <a:pt x="101366" y="0"/>
                  </a:cubicBezTo>
                  <a:cubicBezTo>
                    <a:pt x="227117" y="-40643"/>
                    <a:pt x="422309" y="27661"/>
                    <a:pt x="506816" y="0"/>
                  </a:cubicBezTo>
                  <a:cubicBezTo>
                    <a:pt x="561535" y="-12752"/>
                    <a:pt x="602217" y="44381"/>
                    <a:pt x="608182" y="101366"/>
                  </a:cubicBezTo>
                  <a:cubicBezTo>
                    <a:pt x="644073" y="222459"/>
                    <a:pt x="584532" y="307656"/>
                    <a:pt x="608182" y="508233"/>
                  </a:cubicBezTo>
                  <a:cubicBezTo>
                    <a:pt x="604373" y="558575"/>
                    <a:pt x="553318" y="614821"/>
                    <a:pt x="506816" y="609599"/>
                  </a:cubicBezTo>
                  <a:cubicBezTo>
                    <a:pt x="393285" y="624173"/>
                    <a:pt x="259856" y="571384"/>
                    <a:pt x="101366" y="609599"/>
                  </a:cubicBezTo>
                  <a:cubicBezTo>
                    <a:pt x="39650" y="609602"/>
                    <a:pt x="-8967" y="566006"/>
                    <a:pt x="0" y="508233"/>
                  </a:cubicBezTo>
                  <a:cubicBezTo>
                    <a:pt x="-11857" y="313443"/>
                    <a:pt x="838" y="212802"/>
                    <a:pt x="0" y="101366"/>
                  </a:cubicBezTo>
                  <a:close/>
                </a:path>
                <a:path w="608182" h="609599" stroke="0" extrusionOk="0">
                  <a:moveTo>
                    <a:pt x="0" y="101366"/>
                  </a:moveTo>
                  <a:cubicBezTo>
                    <a:pt x="-2023" y="48933"/>
                    <a:pt x="37676" y="-3183"/>
                    <a:pt x="101366" y="0"/>
                  </a:cubicBezTo>
                  <a:cubicBezTo>
                    <a:pt x="298275" y="-2317"/>
                    <a:pt x="417775" y="18277"/>
                    <a:pt x="506816" y="0"/>
                  </a:cubicBezTo>
                  <a:cubicBezTo>
                    <a:pt x="562857" y="-6675"/>
                    <a:pt x="599518" y="39154"/>
                    <a:pt x="608182" y="101366"/>
                  </a:cubicBezTo>
                  <a:cubicBezTo>
                    <a:pt x="610920" y="190163"/>
                    <a:pt x="603115" y="329661"/>
                    <a:pt x="608182" y="508233"/>
                  </a:cubicBezTo>
                  <a:cubicBezTo>
                    <a:pt x="621087" y="565068"/>
                    <a:pt x="566014" y="615095"/>
                    <a:pt x="506816" y="609599"/>
                  </a:cubicBezTo>
                  <a:cubicBezTo>
                    <a:pt x="360939" y="646075"/>
                    <a:pt x="285153" y="602228"/>
                    <a:pt x="101366" y="609599"/>
                  </a:cubicBezTo>
                  <a:cubicBezTo>
                    <a:pt x="43598" y="602075"/>
                    <a:pt x="-2514" y="563590"/>
                    <a:pt x="0" y="508233"/>
                  </a:cubicBezTo>
                  <a:cubicBezTo>
                    <a:pt x="-33436" y="394183"/>
                    <a:pt x="39670" y="264111"/>
                    <a:pt x="0" y="101366"/>
                  </a:cubicBezTo>
                  <a:close/>
                </a:path>
              </a:pathLst>
            </a:custGeom>
            <a:solidFill>
              <a:srgbClr val="FF0000">
                <a:alpha val="31000"/>
              </a:srgbClr>
            </a:solidFill>
            <a:ln>
              <a:solidFill>
                <a:srgbClr val="FF0000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70C0"/>
                </a:solidFill>
              </a:endParaRP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BA2A56B-DD87-5E47-9ECA-B3809D1DB4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06575" y="4225749"/>
              <a:ext cx="520004" cy="2282784"/>
            </a:xfrm>
            <a:prstGeom prst="line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C8B6904-C461-0E4D-8164-A53B8613EAC2}"/>
              </a:ext>
            </a:extLst>
          </p:cNvPr>
          <p:cNvGrpSpPr/>
          <p:nvPr/>
        </p:nvGrpSpPr>
        <p:grpSpPr>
          <a:xfrm>
            <a:off x="4413459" y="3603103"/>
            <a:ext cx="4857215" cy="3184591"/>
            <a:chOff x="4413459" y="3603103"/>
            <a:chExt cx="4857215" cy="318459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1DE757D-06B1-5641-9603-A0278F3D9D1A}"/>
                </a:ext>
              </a:extLst>
            </p:cNvPr>
            <p:cNvGrpSpPr/>
            <p:nvPr/>
          </p:nvGrpSpPr>
          <p:grpSpPr>
            <a:xfrm>
              <a:off x="4413459" y="5311839"/>
              <a:ext cx="4721378" cy="1475855"/>
              <a:chOff x="4497165" y="4076702"/>
              <a:chExt cx="4721378" cy="1475855"/>
            </a:xfrm>
          </p:grpSpPr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AC995F51-2FC3-7E48-8761-E2D6B80440B9}"/>
                  </a:ext>
                </a:extLst>
              </p:cNvPr>
              <p:cNvSpPr/>
              <p:nvPr/>
            </p:nvSpPr>
            <p:spPr>
              <a:xfrm>
                <a:off x="8596362" y="4076702"/>
                <a:ext cx="622181" cy="657342"/>
              </a:xfrm>
              <a:custGeom>
                <a:avLst/>
                <a:gdLst>
                  <a:gd name="connsiteX0" fmla="*/ 0 w 622181"/>
                  <a:gd name="connsiteY0" fmla="*/ 103699 h 657342"/>
                  <a:gd name="connsiteX1" fmla="*/ 103699 w 622181"/>
                  <a:gd name="connsiteY1" fmla="*/ 0 h 657342"/>
                  <a:gd name="connsiteX2" fmla="*/ 518482 w 622181"/>
                  <a:gd name="connsiteY2" fmla="*/ 0 h 657342"/>
                  <a:gd name="connsiteX3" fmla="*/ 622181 w 622181"/>
                  <a:gd name="connsiteY3" fmla="*/ 103699 h 657342"/>
                  <a:gd name="connsiteX4" fmla="*/ 622181 w 622181"/>
                  <a:gd name="connsiteY4" fmla="*/ 553643 h 657342"/>
                  <a:gd name="connsiteX5" fmla="*/ 518482 w 622181"/>
                  <a:gd name="connsiteY5" fmla="*/ 657342 h 657342"/>
                  <a:gd name="connsiteX6" fmla="*/ 103699 w 622181"/>
                  <a:gd name="connsiteY6" fmla="*/ 657342 h 657342"/>
                  <a:gd name="connsiteX7" fmla="*/ 0 w 622181"/>
                  <a:gd name="connsiteY7" fmla="*/ 553643 h 657342"/>
                  <a:gd name="connsiteX8" fmla="*/ 0 w 622181"/>
                  <a:gd name="connsiteY8" fmla="*/ 103699 h 657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2181" h="657342" fill="none" extrusionOk="0">
                    <a:moveTo>
                      <a:pt x="0" y="103699"/>
                    </a:moveTo>
                    <a:cubicBezTo>
                      <a:pt x="-11744" y="49542"/>
                      <a:pt x="44838" y="-5144"/>
                      <a:pt x="103699" y="0"/>
                    </a:cubicBezTo>
                    <a:cubicBezTo>
                      <a:pt x="300328" y="-31463"/>
                      <a:pt x="410664" y="8824"/>
                      <a:pt x="518482" y="0"/>
                    </a:cubicBezTo>
                    <a:cubicBezTo>
                      <a:pt x="575208" y="-5495"/>
                      <a:pt x="607050" y="43886"/>
                      <a:pt x="622181" y="103699"/>
                    </a:cubicBezTo>
                    <a:cubicBezTo>
                      <a:pt x="651178" y="220123"/>
                      <a:pt x="569429" y="398617"/>
                      <a:pt x="622181" y="553643"/>
                    </a:cubicBezTo>
                    <a:cubicBezTo>
                      <a:pt x="619639" y="607150"/>
                      <a:pt x="571010" y="659955"/>
                      <a:pt x="518482" y="657342"/>
                    </a:cubicBezTo>
                    <a:cubicBezTo>
                      <a:pt x="333568" y="674284"/>
                      <a:pt x="196445" y="643179"/>
                      <a:pt x="103699" y="657342"/>
                    </a:cubicBezTo>
                    <a:cubicBezTo>
                      <a:pt x="32521" y="657349"/>
                      <a:pt x="-1937" y="611301"/>
                      <a:pt x="0" y="553643"/>
                    </a:cubicBezTo>
                    <a:cubicBezTo>
                      <a:pt x="-21985" y="338504"/>
                      <a:pt x="9756" y="201410"/>
                      <a:pt x="0" y="103699"/>
                    </a:cubicBezTo>
                    <a:close/>
                  </a:path>
                  <a:path w="622181" h="657342" stroke="0" extrusionOk="0">
                    <a:moveTo>
                      <a:pt x="0" y="103699"/>
                    </a:moveTo>
                    <a:cubicBezTo>
                      <a:pt x="-8350" y="61078"/>
                      <a:pt x="37868" y="-3535"/>
                      <a:pt x="103699" y="0"/>
                    </a:cubicBezTo>
                    <a:cubicBezTo>
                      <a:pt x="309838" y="-30646"/>
                      <a:pt x="378981" y="15523"/>
                      <a:pt x="518482" y="0"/>
                    </a:cubicBezTo>
                    <a:cubicBezTo>
                      <a:pt x="575793" y="-4572"/>
                      <a:pt x="609528" y="37331"/>
                      <a:pt x="622181" y="103699"/>
                    </a:cubicBezTo>
                    <a:cubicBezTo>
                      <a:pt x="659395" y="292594"/>
                      <a:pt x="581176" y="329605"/>
                      <a:pt x="622181" y="553643"/>
                    </a:cubicBezTo>
                    <a:cubicBezTo>
                      <a:pt x="634508" y="611727"/>
                      <a:pt x="582951" y="669645"/>
                      <a:pt x="518482" y="657342"/>
                    </a:cubicBezTo>
                    <a:cubicBezTo>
                      <a:pt x="394588" y="658714"/>
                      <a:pt x="260506" y="645583"/>
                      <a:pt x="103699" y="657342"/>
                    </a:cubicBezTo>
                    <a:cubicBezTo>
                      <a:pt x="43079" y="643225"/>
                      <a:pt x="-8197" y="608874"/>
                      <a:pt x="0" y="553643"/>
                    </a:cubicBezTo>
                    <a:cubicBezTo>
                      <a:pt x="-32609" y="334964"/>
                      <a:pt x="45399" y="282590"/>
                      <a:pt x="0" y="103699"/>
                    </a:cubicBezTo>
                    <a:close/>
                  </a:path>
                </a:pathLst>
              </a:custGeom>
              <a:solidFill>
                <a:srgbClr val="7030A0">
                  <a:alpha val="31000"/>
                </a:srgbClr>
              </a:solidFill>
              <a:ln>
                <a:solidFill>
                  <a:srgbClr val="7030A0"/>
                </a:solidFill>
                <a:extLst>
                  <a:ext uri="{C807C97D-BFC1-408E-A445-0C87EB9F89A2}">
                    <ask:lineSketchStyleProps xmlns:ask="http://schemas.microsoft.com/office/drawing/2018/sketchyshapes" sd="981765707">
                      <a:prstGeom prst="round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000D94C-A21B-1745-B9A3-E8907F100531}"/>
                  </a:ext>
                </a:extLst>
              </p:cNvPr>
              <p:cNvSpPr txBox="1"/>
              <p:nvPr/>
            </p:nvSpPr>
            <p:spPr>
              <a:xfrm>
                <a:off x="4497165" y="4967782"/>
                <a:ext cx="431123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7030A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More </a:t>
                </a:r>
                <a:r>
                  <a:rPr lang="en-US" sz="1600" b="1" dirty="0">
                    <a:solidFill>
                      <a:srgbClr val="7030A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robust to different initializations/folds </a:t>
                </a:r>
                <a:r>
                  <a:rPr lang="en-US" sz="1600" dirty="0">
                    <a:solidFill>
                      <a:srgbClr val="7030A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(i.e., less variance)</a:t>
                </a: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EFA965D-3AED-A94F-8B0D-573A8E36FCEE}"/>
                  </a:ext>
                </a:extLst>
              </p:cNvPr>
              <p:cNvCxnSpPr>
                <a:cxnSpLocks/>
                <a:endCxn id="26" idx="0"/>
              </p:cNvCxnSpPr>
              <p:nvPr/>
            </p:nvCxnSpPr>
            <p:spPr>
              <a:xfrm flipH="1">
                <a:off x="6652783" y="4724284"/>
                <a:ext cx="1990461" cy="243498"/>
              </a:xfrm>
              <a:prstGeom prst="line">
                <a:avLst/>
              </a:prstGeom>
              <a:ln w="3810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F7DA76AB-49CA-ED44-A283-D652350B4427}"/>
                </a:ext>
              </a:extLst>
            </p:cNvPr>
            <p:cNvSpPr/>
            <p:nvPr/>
          </p:nvSpPr>
          <p:spPr>
            <a:xfrm>
              <a:off x="8648493" y="3603103"/>
              <a:ext cx="622181" cy="657342"/>
            </a:xfrm>
            <a:custGeom>
              <a:avLst/>
              <a:gdLst>
                <a:gd name="connsiteX0" fmla="*/ 0 w 622181"/>
                <a:gd name="connsiteY0" fmla="*/ 103699 h 657342"/>
                <a:gd name="connsiteX1" fmla="*/ 103699 w 622181"/>
                <a:gd name="connsiteY1" fmla="*/ 0 h 657342"/>
                <a:gd name="connsiteX2" fmla="*/ 518482 w 622181"/>
                <a:gd name="connsiteY2" fmla="*/ 0 h 657342"/>
                <a:gd name="connsiteX3" fmla="*/ 622181 w 622181"/>
                <a:gd name="connsiteY3" fmla="*/ 103699 h 657342"/>
                <a:gd name="connsiteX4" fmla="*/ 622181 w 622181"/>
                <a:gd name="connsiteY4" fmla="*/ 553643 h 657342"/>
                <a:gd name="connsiteX5" fmla="*/ 518482 w 622181"/>
                <a:gd name="connsiteY5" fmla="*/ 657342 h 657342"/>
                <a:gd name="connsiteX6" fmla="*/ 103699 w 622181"/>
                <a:gd name="connsiteY6" fmla="*/ 657342 h 657342"/>
                <a:gd name="connsiteX7" fmla="*/ 0 w 622181"/>
                <a:gd name="connsiteY7" fmla="*/ 553643 h 657342"/>
                <a:gd name="connsiteX8" fmla="*/ 0 w 622181"/>
                <a:gd name="connsiteY8" fmla="*/ 103699 h 65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81" h="657342" fill="none" extrusionOk="0">
                  <a:moveTo>
                    <a:pt x="0" y="103699"/>
                  </a:moveTo>
                  <a:cubicBezTo>
                    <a:pt x="-11744" y="49542"/>
                    <a:pt x="44838" y="-5144"/>
                    <a:pt x="103699" y="0"/>
                  </a:cubicBezTo>
                  <a:cubicBezTo>
                    <a:pt x="300328" y="-31463"/>
                    <a:pt x="410664" y="8824"/>
                    <a:pt x="518482" y="0"/>
                  </a:cubicBezTo>
                  <a:cubicBezTo>
                    <a:pt x="575208" y="-5495"/>
                    <a:pt x="607050" y="43886"/>
                    <a:pt x="622181" y="103699"/>
                  </a:cubicBezTo>
                  <a:cubicBezTo>
                    <a:pt x="651178" y="220123"/>
                    <a:pt x="569429" y="398617"/>
                    <a:pt x="622181" y="553643"/>
                  </a:cubicBezTo>
                  <a:cubicBezTo>
                    <a:pt x="619639" y="607150"/>
                    <a:pt x="571010" y="659955"/>
                    <a:pt x="518482" y="657342"/>
                  </a:cubicBezTo>
                  <a:cubicBezTo>
                    <a:pt x="333568" y="674284"/>
                    <a:pt x="196445" y="643179"/>
                    <a:pt x="103699" y="657342"/>
                  </a:cubicBezTo>
                  <a:cubicBezTo>
                    <a:pt x="32521" y="657349"/>
                    <a:pt x="-1937" y="611301"/>
                    <a:pt x="0" y="553643"/>
                  </a:cubicBezTo>
                  <a:cubicBezTo>
                    <a:pt x="-21985" y="338504"/>
                    <a:pt x="9756" y="201410"/>
                    <a:pt x="0" y="103699"/>
                  </a:cubicBezTo>
                  <a:close/>
                </a:path>
                <a:path w="622181" h="657342" stroke="0" extrusionOk="0">
                  <a:moveTo>
                    <a:pt x="0" y="103699"/>
                  </a:moveTo>
                  <a:cubicBezTo>
                    <a:pt x="-8350" y="61078"/>
                    <a:pt x="37868" y="-3535"/>
                    <a:pt x="103699" y="0"/>
                  </a:cubicBezTo>
                  <a:cubicBezTo>
                    <a:pt x="309838" y="-30646"/>
                    <a:pt x="378981" y="15523"/>
                    <a:pt x="518482" y="0"/>
                  </a:cubicBezTo>
                  <a:cubicBezTo>
                    <a:pt x="575793" y="-4572"/>
                    <a:pt x="609528" y="37331"/>
                    <a:pt x="622181" y="103699"/>
                  </a:cubicBezTo>
                  <a:cubicBezTo>
                    <a:pt x="659395" y="292594"/>
                    <a:pt x="581176" y="329605"/>
                    <a:pt x="622181" y="553643"/>
                  </a:cubicBezTo>
                  <a:cubicBezTo>
                    <a:pt x="634508" y="611727"/>
                    <a:pt x="582951" y="669645"/>
                    <a:pt x="518482" y="657342"/>
                  </a:cubicBezTo>
                  <a:cubicBezTo>
                    <a:pt x="394588" y="658714"/>
                    <a:pt x="260506" y="645583"/>
                    <a:pt x="103699" y="657342"/>
                  </a:cubicBezTo>
                  <a:cubicBezTo>
                    <a:pt x="43079" y="643225"/>
                    <a:pt x="-8197" y="608874"/>
                    <a:pt x="0" y="553643"/>
                  </a:cubicBezTo>
                  <a:cubicBezTo>
                    <a:pt x="-32609" y="334964"/>
                    <a:pt x="45399" y="282590"/>
                    <a:pt x="0" y="103699"/>
                  </a:cubicBezTo>
                  <a:close/>
                </a:path>
              </a:pathLst>
            </a:custGeom>
            <a:solidFill>
              <a:srgbClr val="7030A0">
                <a:alpha val="31000"/>
              </a:srgbClr>
            </a:solidFill>
            <a:ln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981765707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A06574A-ABF1-8B4A-B8F7-919CEDFD14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50462" y="4216924"/>
              <a:ext cx="2398032" cy="1985995"/>
            </a:xfrm>
            <a:prstGeom prst="line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4E94CCD0-8A41-4E4F-9D32-6EDD58A73FAE}"/>
              </a:ext>
            </a:extLst>
          </p:cNvPr>
          <p:cNvSpPr txBox="1"/>
          <p:nvPr/>
        </p:nvSpPr>
        <p:spPr>
          <a:xfrm>
            <a:off x="1485369" y="6161164"/>
            <a:ext cx="9762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For further results in a variety of tasks, please refer to our paper</a:t>
            </a:r>
          </a:p>
        </p:txBody>
      </p:sp>
    </p:spTree>
    <p:extLst>
      <p:ext uri="{BB962C8B-B14F-4D97-AF65-F5344CB8AC3E}">
        <p14:creationId xmlns:p14="http://schemas.microsoft.com/office/powerpoint/2010/main" val="278813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159;p34">
            <a:extLst>
              <a:ext uri="{FF2B5EF4-FFF2-40B4-BE49-F238E27FC236}">
                <a16:creationId xmlns:a16="http://schemas.microsoft.com/office/drawing/2014/main" id="{E6DFCAF7-609A-AE41-8DE3-87F40E1DE82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484650" y="483167"/>
            <a:ext cx="7222699" cy="126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REMIX: Open-source Python Package</a:t>
            </a:r>
            <a:endParaRPr dirty="0"/>
          </a:p>
        </p:txBody>
      </p:sp>
      <p:sp>
        <p:nvSpPr>
          <p:cNvPr id="77" name="Content Placeholder 2">
            <a:extLst>
              <a:ext uri="{FF2B5EF4-FFF2-40B4-BE49-F238E27FC236}">
                <a16:creationId xmlns:a16="http://schemas.microsoft.com/office/drawing/2014/main" id="{2767AB6F-4506-574E-B971-FD6CAD3E72F3}"/>
              </a:ext>
            </a:extLst>
          </p:cNvPr>
          <p:cNvSpPr txBox="1">
            <a:spLocks/>
          </p:cNvSpPr>
          <p:nvPr/>
        </p:nvSpPr>
        <p:spPr>
          <a:xfrm>
            <a:off x="838199" y="983626"/>
            <a:ext cx="1078064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1219170" marR="0" lvl="1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828754" marR="0" lvl="2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2438339" marR="0" lvl="3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7924" marR="0" lvl="4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3657509" marR="0" lvl="5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4267093" marR="0" lvl="6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4876678" marR="0" lvl="7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5486263" marR="0" lvl="8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457200" lvl="1" indent="0">
              <a:buFont typeface="Nunito Light"/>
              <a:buNone/>
            </a:pP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C0D388-EAC5-7F44-B4A3-20100E96AF01}"/>
              </a:ext>
            </a:extLst>
          </p:cNvPr>
          <p:cNvSpPr txBox="1"/>
          <p:nvPr/>
        </p:nvSpPr>
        <p:spPr>
          <a:xfrm>
            <a:off x="2942639" y="2404491"/>
            <a:ext cx="4438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Predict &amp; Explain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251657-8402-DB46-B57C-DCB50236B09A}"/>
              </a:ext>
            </a:extLst>
          </p:cNvPr>
          <p:cNvSpPr txBox="1"/>
          <p:nvPr/>
        </p:nvSpPr>
        <p:spPr>
          <a:xfrm>
            <a:off x="7535332" y="3912916"/>
            <a:ext cx="4458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Explore Rules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B0536F-8BB8-3E4D-A8AC-38EFA1AF4A26}"/>
              </a:ext>
            </a:extLst>
          </p:cNvPr>
          <p:cNvSpPr txBox="1"/>
          <p:nvPr/>
        </p:nvSpPr>
        <p:spPr>
          <a:xfrm>
            <a:off x="7546714" y="989651"/>
            <a:ext cx="4458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Analyze Ruleset</a:t>
            </a:r>
          </a:p>
        </p:txBody>
      </p:sp>
      <p:pic>
        <p:nvPicPr>
          <p:cNvPr id="7" name="rule_explorer" descr="rule_explorer">
            <a:hlinkClick r:id="" action="ppaction://media"/>
            <a:extLst>
              <a:ext uri="{FF2B5EF4-FFF2-40B4-BE49-F238E27FC236}">
                <a16:creationId xmlns:a16="http://schemas.microsoft.com/office/drawing/2014/main" id="{361DBD4F-2FB8-4746-9634-3D4E3A0088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535331" y="4291390"/>
            <a:ext cx="4438611" cy="18112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ruleset_summary" descr="ruleset_summary">
            <a:hlinkClick r:id="" action="ppaction://media"/>
            <a:extLst>
              <a:ext uri="{FF2B5EF4-FFF2-40B4-BE49-F238E27FC236}">
                <a16:creationId xmlns:a16="http://schemas.microsoft.com/office/drawing/2014/main" id="{858ECC1D-4739-424B-A70C-9DDC390B4B1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546714" y="1358983"/>
            <a:ext cx="4447284" cy="181481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4DAD5F5-5283-0A44-8BAB-CB3C1F5C1AD7}"/>
              </a:ext>
            </a:extLst>
          </p:cNvPr>
          <p:cNvGrpSpPr/>
          <p:nvPr/>
        </p:nvGrpSpPr>
        <p:grpSpPr>
          <a:xfrm>
            <a:off x="77389" y="3025141"/>
            <a:ext cx="2476500" cy="1234134"/>
            <a:chOff x="4245028" y="1987445"/>
            <a:chExt cx="2756582" cy="1565693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3A8EC396-9D3C-9944-BE46-C7AAD720E45A}"/>
                </a:ext>
              </a:extLst>
            </p:cNvPr>
            <p:cNvSpPr/>
            <p:nvPr/>
          </p:nvSpPr>
          <p:spPr>
            <a:xfrm>
              <a:off x="4293828" y="2458770"/>
              <a:ext cx="2707782" cy="1094368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40B5AB-B3E8-E64E-B8A4-E63EB207508E}"/>
                </a:ext>
              </a:extLst>
            </p:cNvPr>
            <p:cNvSpPr txBox="1"/>
            <p:nvPr/>
          </p:nvSpPr>
          <p:spPr>
            <a:xfrm>
              <a:off x="4245028" y="1987445"/>
              <a:ext cx="2707782" cy="429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6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Apple Symbols" panose="02000000000000000000" pitchFamily="2" charset="-79"/>
                </a:rPr>
                <a:t>Efficient Rule Extraction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C7820BB-8114-D540-8172-C49777BC919A}"/>
                    </a:ext>
                  </a:extLst>
                </p:cNvPr>
                <p:cNvSpPr txBox="1"/>
                <p:nvPr/>
              </p:nvSpPr>
              <p:spPr>
                <a:xfrm>
                  <a:off x="4319880" y="2542404"/>
                  <a:ext cx="2673436" cy="56545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:endParaRPr lang="en-US" sz="700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sz="7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7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700" b="1">
                                    <a:latin typeface="Cambria Math" panose="02040503050406030204" pitchFamily="18" charset="0"/>
                                  </a:rPr>
                                  <m:t>𝐢𝐟</m:t>
                                </m:r>
                                <m:r>
                                  <a:rPr lang="en-US" sz="700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7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700">
                                            <a:latin typeface="Cambria Math" panose="02040503050406030204" pitchFamily="18" charset="0"/>
                                          </a:rPr>
                                          <m:t>cond</m:t>
                                        </m:r>
                                      </m:e>
                                      <m:sub>
                                        <m:r>
                                          <a:rPr lang="en-US" sz="700" i="1">
                                            <a:latin typeface="Cambria Math" panose="02040503050406030204" pitchFamily="18" charset="0"/>
                                          </a:rPr>
                                          <m:t>1,1</m:t>
                                        </m:r>
                                      </m:sub>
                                    </m:sSub>
                                    <m:r>
                                      <a:rPr lang="en-US" sz="7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7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∧</m:t>
                                    </m:r>
                                    <m:sSub>
                                      <m:sSubPr>
                                        <m:ctrlPr>
                                          <a:rPr lang="en-US" sz="7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7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cond</m:t>
                                        </m:r>
                                      </m:e>
                                      <m:sub>
                                        <m:r>
                                          <a:rPr lang="en-US" sz="7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1, 2</m:t>
                                        </m:r>
                                      </m:sub>
                                    </m:sSub>
                                    <m:r>
                                      <a:rPr lang="en-US" sz="7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∧ ⋯ ∧</m:t>
                                    </m:r>
                                    <m:sSub>
                                      <m:sSubPr>
                                        <m:ctrlPr>
                                          <a:rPr lang="en-US" sz="7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7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cond</m:t>
                                        </m:r>
                                      </m:e>
                                      <m:sub>
                                        <m:r>
                                          <a:rPr lang="en-US" sz="7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1, 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7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7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en-US" sz="7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d>
                                <m:r>
                                  <a:rPr lang="en-US" sz="7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7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𝐭𝐡𝐞𝐧</m:t>
                                </m:r>
                                <m:r>
                                  <a:rPr lang="en-US" sz="7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7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7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label</m:t>
                                    </m:r>
                                  </m:e>
                                  <m:sub>
                                    <m:r>
                                      <a:rPr lang="en-US" sz="7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700" b="1">
                                    <a:latin typeface="Cambria Math" panose="02040503050406030204" pitchFamily="18" charset="0"/>
                                  </a:rPr>
                                  <m:t>𝐢𝐟</m:t>
                                </m:r>
                                <m:r>
                                  <a:rPr lang="en-US" sz="700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7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700">
                                            <a:latin typeface="Cambria Math" panose="02040503050406030204" pitchFamily="18" charset="0"/>
                                          </a:rPr>
                                          <m:t>cond</m:t>
                                        </m:r>
                                      </m:e>
                                      <m:sub>
                                        <m:r>
                                          <a:rPr lang="en-US" sz="700" i="1">
                                            <a:latin typeface="Cambria Math" panose="02040503050406030204" pitchFamily="18" charset="0"/>
                                          </a:rPr>
                                          <m:t>2,1</m:t>
                                        </m:r>
                                      </m:sub>
                                    </m:sSub>
                                    <m:r>
                                      <a:rPr lang="en-US" sz="7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7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∧</m:t>
                                    </m:r>
                                    <m:sSub>
                                      <m:sSubPr>
                                        <m:ctrlPr>
                                          <a:rPr lang="en-US" sz="7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7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cond</m:t>
                                        </m:r>
                                      </m:e>
                                      <m:sub>
                                        <m:r>
                                          <a:rPr lang="en-US" sz="7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2, 2</m:t>
                                        </m:r>
                                      </m:sub>
                                    </m:sSub>
                                    <m:r>
                                      <a:rPr lang="en-US" sz="7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∧ ⋯ ∧</m:t>
                                    </m:r>
                                    <m:sSub>
                                      <m:sSubPr>
                                        <m:ctrlPr>
                                          <a:rPr lang="en-US" sz="7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7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cond</m:t>
                                        </m:r>
                                      </m:e>
                                      <m:sub>
                                        <m:r>
                                          <a:rPr lang="en-US" sz="7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2, 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7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7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en-US" sz="7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d>
                                <m:r>
                                  <a:rPr lang="en-US" sz="7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7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𝐭𝐡𝐞𝐧</m:t>
                                </m:r>
                                <m:r>
                                  <a:rPr lang="en-US" sz="7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7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7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label</m:t>
                                    </m:r>
                                  </m:e>
                                  <m:sub>
                                    <m:r>
                                      <a:rPr lang="en-US" sz="7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7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7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sz="700" b="1">
                                    <a:latin typeface="Cambria Math" panose="02040503050406030204" pitchFamily="18" charset="0"/>
                                  </a:rPr>
                                  <m:t>𝐢𝐟</m:t>
                                </m:r>
                                <m:r>
                                  <a:rPr lang="en-US" sz="700" b="1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sz="7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7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700">
                                            <a:latin typeface="Cambria Math" panose="02040503050406030204" pitchFamily="18" charset="0"/>
                                          </a:rPr>
                                          <m:t>cond</m:t>
                                        </m:r>
                                      </m:e>
                                      <m:sub>
                                        <m:r>
                                          <a:rPr lang="en-US" sz="700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en-US" sz="700" i="1">
                                            <a:latin typeface="Cambria Math" panose="02040503050406030204" pitchFamily="18" charset="0"/>
                                          </a:rPr>
                                          <m:t>,1</m:t>
                                        </m:r>
                                      </m:sub>
                                    </m:sSub>
                                    <m:r>
                                      <a:rPr lang="en-US" sz="700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7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∧</m:t>
                                    </m:r>
                                    <m:sSub>
                                      <m:sSubPr>
                                        <m:ctrlPr>
                                          <a:rPr lang="en-US" sz="7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7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cond</m:t>
                                        </m:r>
                                      </m:e>
                                      <m:sub>
                                        <m:r>
                                          <a:rPr lang="en-US" sz="7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en-US" sz="7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,2</m:t>
                                        </m:r>
                                      </m:sub>
                                    </m:sSub>
                                    <m:r>
                                      <a:rPr lang="en-US" sz="7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∧ ⋯ ∧</m:t>
                                    </m:r>
                                    <m:sSub>
                                      <m:sSubPr>
                                        <m:ctrlPr>
                                          <a:rPr lang="en-US" sz="7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7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cond</m:t>
                                        </m:r>
                                      </m:e>
                                      <m:sub>
                                        <m:r>
                                          <a:rPr lang="en-US" sz="7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  <m:r>
                                          <a:rPr lang="en-US" sz="7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7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7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𝐿</m:t>
                                            </m:r>
                                          </m:e>
                                          <m:sub>
                                            <m:r>
                                              <a:rPr lang="en-US" sz="7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d>
                                <m:r>
                                  <a:rPr lang="en-US" sz="7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700" b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𝐭𝐡𝐞𝐧</m:t>
                                </m:r>
                                <m:sSub>
                                  <m:sSubPr>
                                    <m:ctrlPr>
                                      <a:rPr lang="en-US" sz="7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7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7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label</m:t>
                                    </m:r>
                                  </m:e>
                                  <m:sub>
                                    <m:r>
                                      <a:rPr lang="en-US" sz="7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sz="700" dirty="0">
                    <a:latin typeface="Apple Symbols" panose="02000000000000000000" pitchFamily="2" charset="-79"/>
                    <a:ea typeface="Apple Symbols" panose="02000000000000000000" pitchFamily="2" charset="-79"/>
                    <a:cs typeface="Apple Symbols" panose="02000000000000000000" pitchFamily="2" charset="-79"/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C7820BB-8114-D540-8172-C49777BC91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9880" y="2542404"/>
                  <a:ext cx="2673436" cy="565457"/>
                </a:xfrm>
                <a:prstGeom prst="rect">
                  <a:avLst/>
                </a:prstGeom>
                <a:blipFill>
                  <a:blip r:embed="rId11"/>
                  <a:stretch>
                    <a:fillRect b="-4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3" name="prediction_explorer" descr="prediction_explorer">
            <a:hlinkClick r:id="" action="ppaction://media"/>
            <a:extLst>
              <a:ext uri="{FF2B5EF4-FFF2-40B4-BE49-F238E27FC236}">
                <a16:creationId xmlns:a16="http://schemas.microsoft.com/office/drawing/2014/main" id="{FF479EEE-D250-AF42-9150-98A3427BC9C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942639" y="2782965"/>
            <a:ext cx="4438610" cy="181127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C6A92FD-A057-C84D-99C2-B00275A361FE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2546440" y="3685437"/>
            <a:ext cx="396199" cy="3167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F2ED9AB7-0F8A-1A41-8CB7-31AF3CBF16E8}"/>
              </a:ext>
            </a:extLst>
          </p:cNvPr>
          <p:cNvCxnSpPr>
            <a:stCxn id="12" idx="3"/>
            <a:endCxn id="7" idx="1"/>
          </p:cNvCxnSpPr>
          <p:nvPr/>
        </p:nvCxnSpPr>
        <p:spPr>
          <a:xfrm>
            <a:off x="2546440" y="3685437"/>
            <a:ext cx="4988891" cy="1511592"/>
          </a:xfrm>
          <a:prstGeom prst="bentConnector3">
            <a:avLst>
              <a:gd name="adj1" fmla="val 3539"/>
            </a:avLst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324F8D8C-C6F2-904B-A361-CE6D601A9CB4}"/>
              </a:ext>
            </a:extLst>
          </p:cNvPr>
          <p:cNvCxnSpPr>
            <a:cxnSpLocks/>
            <a:stCxn id="12" idx="3"/>
            <a:endCxn id="8" idx="1"/>
          </p:cNvCxnSpPr>
          <p:nvPr/>
        </p:nvCxnSpPr>
        <p:spPr>
          <a:xfrm flipV="1">
            <a:off x="2546440" y="2266391"/>
            <a:ext cx="5000274" cy="1419046"/>
          </a:xfrm>
          <a:prstGeom prst="bentConnector3">
            <a:avLst>
              <a:gd name="adj1" fmla="val 3645"/>
            </a:avLst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42810A5-023E-B040-B2DA-5E868237ED54}"/>
              </a:ext>
            </a:extLst>
          </p:cNvPr>
          <p:cNvSpPr txBox="1"/>
          <p:nvPr/>
        </p:nvSpPr>
        <p:spPr>
          <a:xfrm>
            <a:off x="1" y="6205146"/>
            <a:ext cx="12192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Paper, code, and visualization tools can be found at: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hlinkClick r:id="rId13"/>
              </a:rPr>
              <a:t>https://github.com/mateoespinosa/remix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A2D8F9-D8F3-6F46-A60B-6A947B5FEB04}"/>
              </a:ext>
            </a:extLst>
          </p:cNvPr>
          <p:cNvSpPr txBox="1"/>
          <p:nvPr/>
        </p:nvSpPr>
        <p:spPr>
          <a:xfrm>
            <a:off x="0" y="6530115"/>
            <a:ext cx="12192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Please checkout our paper and poster presentation for further results and details</a:t>
            </a:r>
          </a:p>
        </p:txBody>
      </p:sp>
    </p:spTree>
    <p:extLst>
      <p:ext uri="{BB962C8B-B14F-4D97-AF65-F5344CB8AC3E}">
        <p14:creationId xmlns:p14="http://schemas.microsoft.com/office/powerpoint/2010/main" val="20952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8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76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4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video>
              <p:cMediaNode vol="80000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4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Introduction: Unboxing Deep Neural Networks</a:t>
            </a:r>
            <a:endParaRPr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2D48D15-4A0F-CA4F-A0A3-34D3FAFE9843}"/>
              </a:ext>
            </a:extLst>
          </p:cNvPr>
          <p:cNvGrpSpPr/>
          <p:nvPr/>
        </p:nvGrpSpPr>
        <p:grpSpPr>
          <a:xfrm>
            <a:off x="8716143" y="3163302"/>
            <a:ext cx="3340647" cy="3654942"/>
            <a:chOff x="244475" y="1732067"/>
            <a:chExt cx="4518025" cy="5013318"/>
          </a:xfrm>
        </p:grpSpPr>
        <p:pic>
          <p:nvPicPr>
            <p:cNvPr id="9" name="Picture 8" descr="A picture containing building, window&#10;&#10;Description automatically generated">
              <a:extLst>
                <a:ext uri="{FF2B5EF4-FFF2-40B4-BE49-F238E27FC236}">
                  <a16:creationId xmlns:a16="http://schemas.microsoft.com/office/drawing/2014/main" id="{CC7B5AD3-081B-8743-A285-3860AE1E7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4475" y="3237858"/>
              <a:ext cx="3829050" cy="3507527"/>
            </a:xfrm>
            <a:prstGeom prst="rect">
              <a:avLst/>
            </a:prstGeom>
          </p:spPr>
        </p:pic>
        <p:pic>
          <p:nvPicPr>
            <p:cNvPr id="11" name="Picture 10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4FFAF22A-79B1-5341-A77F-B0E61B1F5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4975" y="1732067"/>
              <a:ext cx="1787525" cy="1787525"/>
            </a:xfrm>
            <a:prstGeom prst="rect">
              <a:avLst/>
            </a:prstGeom>
          </p:spPr>
        </p:pic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6E6DF8E-7055-9B44-8DC1-98B95B40313F}"/>
                </a:ext>
              </a:extLst>
            </p:cNvPr>
            <p:cNvSpPr/>
            <p:nvPr/>
          </p:nvSpPr>
          <p:spPr>
            <a:xfrm>
              <a:off x="2001991" y="2286000"/>
              <a:ext cx="972983" cy="2739383"/>
            </a:xfrm>
            <a:custGeom>
              <a:avLst/>
              <a:gdLst>
                <a:gd name="connsiteX0" fmla="*/ 58796 w 795396"/>
                <a:gd name="connsiteY0" fmla="*/ 2184400 h 2184400"/>
                <a:gd name="connsiteX1" fmla="*/ 71496 w 795396"/>
                <a:gd name="connsiteY1" fmla="*/ 609600 h 2184400"/>
                <a:gd name="connsiteX2" fmla="*/ 769996 w 795396"/>
                <a:gd name="connsiteY2" fmla="*/ 38100 h 2184400"/>
                <a:gd name="connsiteX3" fmla="*/ 769996 w 795396"/>
                <a:gd name="connsiteY3" fmla="*/ 38100 h 2184400"/>
                <a:gd name="connsiteX4" fmla="*/ 795396 w 795396"/>
                <a:gd name="connsiteY4" fmla="*/ 0 h 218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5396" h="2184400">
                  <a:moveTo>
                    <a:pt x="58796" y="2184400"/>
                  </a:moveTo>
                  <a:cubicBezTo>
                    <a:pt x="5879" y="1575858"/>
                    <a:pt x="-47037" y="967317"/>
                    <a:pt x="71496" y="609600"/>
                  </a:cubicBezTo>
                  <a:cubicBezTo>
                    <a:pt x="190029" y="251883"/>
                    <a:pt x="769996" y="38100"/>
                    <a:pt x="769996" y="38100"/>
                  </a:cubicBezTo>
                  <a:lnTo>
                    <a:pt x="769996" y="38100"/>
                  </a:lnTo>
                  <a:lnTo>
                    <a:pt x="795396" y="0"/>
                  </a:lnTo>
                </a:path>
              </a:pathLst>
            </a:custGeom>
            <a:noFill/>
            <a:ln w="69850">
              <a:solidFill>
                <a:srgbClr val="2E968B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FB8DF9D-48DE-1848-9FA5-FEFCCCD7EA8B}"/>
                </a:ext>
              </a:extLst>
            </p:cNvPr>
            <p:cNvSpPr/>
            <p:nvPr/>
          </p:nvSpPr>
          <p:spPr>
            <a:xfrm>
              <a:off x="2346480" y="3340100"/>
              <a:ext cx="1234920" cy="1622529"/>
            </a:xfrm>
            <a:custGeom>
              <a:avLst/>
              <a:gdLst>
                <a:gd name="connsiteX0" fmla="*/ 58796 w 795396"/>
                <a:gd name="connsiteY0" fmla="*/ 2184400 h 2184400"/>
                <a:gd name="connsiteX1" fmla="*/ 71496 w 795396"/>
                <a:gd name="connsiteY1" fmla="*/ 609600 h 2184400"/>
                <a:gd name="connsiteX2" fmla="*/ 769996 w 795396"/>
                <a:gd name="connsiteY2" fmla="*/ 38100 h 2184400"/>
                <a:gd name="connsiteX3" fmla="*/ 769996 w 795396"/>
                <a:gd name="connsiteY3" fmla="*/ 38100 h 2184400"/>
                <a:gd name="connsiteX4" fmla="*/ 795396 w 795396"/>
                <a:gd name="connsiteY4" fmla="*/ 0 h 218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5396" h="2184400">
                  <a:moveTo>
                    <a:pt x="58796" y="2184400"/>
                  </a:moveTo>
                  <a:cubicBezTo>
                    <a:pt x="5879" y="1575858"/>
                    <a:pt x="-47037" y="967317"/>
                    <a:pt x="71496" y="609600"/>
                  </a:cubicBezTo>
                  <a:cubicBezTo>
                    <a:pt x="190029" y="251883"/>
                    <a:pt x="769996" y="38100"/>
                    <a:pt x="769996" y="38100"/>
                  </a:cubicBezTo>
                  <a:lnTo>
                    <a:pt x="769996" y="38100"/>
                  </a:lnTo>
                  <a:lnTo>
                    <a:pt x="795396" y="0"/>
                  </a:lnTo>
                </a:path>
              </a:pathLst>
            </a:custGeom>
            <a:noFill/>
            <a:ln w="69850">
              <a:solidFill>
                <a:srgbClr val="2E968B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3B614A-489C-4944-AAF7-F840429F7322}"/>
                </a:ext>
              </a:extLst>
            </p:cNvPr>
            <p:cNvSpPr/>
            <p:nvPr/>
          </p:nvSpPr>
          <p:spPr>
            <a:xfrm rot="20066197">
              <a:off x="2394921" y="4926364"/>
              <a:ext cx="100794" cy="457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408E311-8010-ED49-A53A-627CB4E9DFEE}"/>
                </a:ext>
              </a:extLst>
            </p:cNvPr>
            <p:cNvSpPr/>
            <p:nvPr/>
          </p:nvSpPr>
          <p:spPr>
            <a:xfrm rot="1805085">
              <a:off x="2021638" y="5001994"/>
              <a:ext cx="81097" cy="457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Google Shape;158;p34">
            <a:extLst>
              <a:ext uri="{FF2B5EF4-FFF2-40B4-BE49-F238E27FC236}">
                <a16:creationId xmlns:a16="http://schemas.microsoft.com/office/drawing/2014/main" id="{499FB365-100F-8547-A7FD-DA23562B55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60869" y="1732068"/>
            <a:ext cx="9225598" cy="427116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1" indent="0">
              <a:buNone/>
            </a:pPr>
            <a:r>
              <a:rPr lang="en-US" sz="2000" dirty="0"/>
              <a:t>Deep Neural Networks (DNNs) are notoriously </a:t>
            </a:r>
            <a:r>
              <a:rPr lang="en-US" sz="2000" b="1" dirty="0">
                <a:solidFill>
                  <a:srgbClr val="FF0000"/>
                </a:solidFill>
              </a:rPr>
              <a:t>hard</a:t>
            </a:r>
            <a:r>
              <a:rPr lang="en-US" sz="2000" dirty="0"/>
              <a:t> to </a:t>
            </a:r>
            <a:r>
              <a:rPr lang="en-US" sz="2000" b="1" dirty="0">
                <a:solidFill>
                  <a:srgbClr val="0070C0"/>
                </a:solidFill>
              </a:rPr>
              <a:t>debug</a:t>
            </a:r>
            <a:r>
              <a:rPr lang="en-US" sz="2000" dirty="0"/>
              <a:t> and </a:t>
            </a:r>
            <a:r>
              <a:rPr lang="en-US" sz="2000" b="1" dirty="0">
                <a:solidFill>
                  <a:srgbClr val="0070C0"/>
                </a:solidFill>
              </a:rPr>
              <a:t>interpret</a:t>
            </a:r>
            <a:endParaRPr lang="en-US" sz="2000" dirty="0"/>
          </a:p>
          <a:p>
            <a:pPr marL="914400" lvl="1" indent="-457200">
              <a:buSzPct val="90000"/>
              <a:buAutoNum type="arabicPeriod"/>
            </a:pPr>
            <a:r>
              <a:rPr lang="en-US" sz="2000" dirty="0"/>
              <a:t>It is hard to conceptually understand </a:t>
            </a:r>
            <a:r>
              <a:rPr lang="en-US" sz="2000" b="1" dirty="0">
                <a:solidFill>
                  <a:srgbClr val="00B050"/>
                </a:solidFill>
              </a:rPr>
              <a:t>how different weights and activations affect a given prediction</a:t>
            </a:r>
          </a:p>
          <a:p>
            <a:pPr marL="914400" lvl="1" indent="-457200">
              <a:buSzPct val="90000"/>
              <a:buAutoNum type="arabicPeriod"/>
            </a:pPr>
            <a:r>
              <a:rPr lang="en-US" sz="2000" dirty="0"/>
              <a:t>The high-dimensionality of a DNN’s latent space makes it </a:t>
            </a:r>
            <a:r>
              <a:rPr lang="en-US" sz="2000" b="1" dirty="0">
                <a:solidFill>
                  <a:srgbClr val="7030A0"/>
                </a:solidFill>
              </a:rPr>
              <a:t>difficult to extract semantically meaningful information from it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4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Introduction: DNN Rule Extraction</a:t>
            </a:r>
            <a:endParaRPr dirty="0"/>
          </a:p>
        </p:txBody>
      </p:sp>
      <p:sp>
        <p:nvSpPr>
          <p:cNvPr id="21" name="Google Shape;158;p34">
            <a:extLst>
              <a:ext uri="{FF2B5EF4-FFF2-40B4-BE49-F238E27FC236}">
                <a16:creationId xmlns:a16="http://schemas.microsoft.com/office/drawing/2014/main" id="{499FB365-100F-8547-A7FD-DA23562B55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60868" y="1525600"/>
            <a:ext cx="9225599" cy="447763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1" indent="0">
              <a:buNone/>
            </a:pPr>
            <a:r>
              <a:rPr lang="en-US" sz="2000" b="1" dirty="0"/>
              <a:t>Possible solution:</a:t>
            </a:r>
            <a:r>
              <a:rPr lang="en-US" sz="2000" dirty="0">
                <a:solidFill>
                  <a:schemeClr val="tx1"/>
                </a:solidFill>
              </a:rPr>
              <a:t> explain a DNN’s predictions using a </a:t>
            </a:r>
            <a:r>
              <a:rPr lang="en-US" sz="2000" b="1" dirty="0">
                <a:solidFill>
                  <a:srgbClr val="FF0000"/>
                </a:solidFill>
              </a:rPr>
              <a:t>rule-based model </a:t>
            </a:r>
            <a:r>
              <a:rPr lang="en-US" sz="2000" dirty="0">
                <a:solidFill>
                  <a:schemeClr val="tx1"/>
                </a:solidFill>
              </a:rPr>
              <a:t>that approximates its decision boundary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FA1D797-768F-0A40-BC6D-A96D43761D77}"/>
                  </a:ext>
                </a:extLst>
              </p:cNvPr>
              <p:cNvSpPr txBox="1"/>
              <p:nvPr/>
            </p:nvSpPr>
            <p:spPr>
              <a:xfrm>
                <a:off x="2835743" y="4394324"/>
                <a:ext cx="5517059" cy="14269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endParaRPr lang="en-US" sz="1200" dirty="0"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1">
                                  <a:latin typeface="Cambria Math" panose="02040503050406030204" pitchFamily="18" charset="0"/>
                                </a:rPr>
                                <m:t>𝐢𝐟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cond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∧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cond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1, 2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∧ ⋯ ∧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cond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1, 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𝐭𝐡𝐞𝐧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label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600" b="1">
                                  <a:latin typeface="Cambria Math" panose="02040503050406030204" pitchFamily="18" charset="0"/>
                                </a:rPr>
                                <m:t>𝐢𝐟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cond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2,1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∧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cond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2, 2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∧ ⋯ ∧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cond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2, 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𝐭𝐡𝐞𝐧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label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sz="1600" b="1">
                                  <a:latin typeface="Cambria Math" panose="02040503050406030204" pitchFamily="18" charset="0"/>
                                </a:rPr>
                                <m:t>𝐢𝐟</m:t>
                              </m:r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</a:rPr>
                                        <m:t>cond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∧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cond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∧ ⋯ ∧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6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cond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sz="16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𝐭𝐡𝐞𝐧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label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1200" dirty="0">
                  <a:latin typeface="Apple Symbols" panose="02000000000000000000" pitchFamily="2" charset="-79"/>
                  <a:ea typeface="Apple Symbols" panose="02000000000000000000" pitchFamily="2" charset="-79"/>
                  <a:cs typeface="Apple Symbols" panose="02000000000000000000" pitchFamily="2" charset="-79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FA1D797-768F-0A40-BC6D-A96D43761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5743" y="4394324"/>
                <a:ext cx="5517059" cy="14269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EA5D8B8C-5054-1A46-8A33-7F9A4D96D7A8}"/>
              </a:ext>
            </a:extLst>
          </p:cNvPr>
          <p:cNvGrpSpPr/>
          <p:nvPr/>
        </p:nvGrpSpPr>
        <p:grpSpPr>
          <a:xfrm>
            <a:off x="533325" y="3288267"/>
            <a:ext cx="2167205" cy="2714968"/>
            <a:chOff x="244475" y="1732067"/>
            <a:chExt cx="4518025" cy="5013318"/>
          </a:xfrm>
        </p:grpSpPr>
        <p:pic>
          <p:nvPicPr>
            <p:cNvPr id="6" name="Picture 5" descr="A picture containing building, window&#10;&#10;Description automatically generated">
              <a:extLst>
                <a:ext uri="{FF2B5EF4-FFF2-40B4-BE49-F238E27FC236}">
                  <a16:creationId xmlns:a16="http://schemas.microsoft.com/office/drawing/2014/main" id="{D4BE142B-56AB-B94D-A8E5-102F4000A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4475" y="3237858"/>
              <a:ext cx="3829050" cy="3507527"/>
            </a:xfrm>
            <a:prstGeom prst="rect">
              <a:avLst/>
            </a:prstGeom>
          </p:spPr>
        </p:pic>
        <p:pic>
          <p:nvPicPr>
            <p:cNvPr id="7" name="Picture 6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AA135AC0-85B9-2848-B290-875E42F0C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74975" y="1732067"/>
              <a:ext cx="1787525" cy="1787525"/>
            </a:xfrm>
            <a:prstGeom prst="rect">
              <a:avLst/>
            </a:prstGeom>
          </p:spPr>
        </p:pic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BCB3AF7-0E9A-FF4E-AB76-D3CB045C03CA}"/>
                </a:ext>
              </a:extLst>
            </p:cNvPr>
            <p:cNvSpPr/>
            <p:nvPr/>
          </p:nvSpPr>
          <p:spPr>
            <a:xfrm>
              <a:off x="2001991" y="2286000"/>
              <a:ext cx="972983" cy="2739383"/>
            </a:xfrm>
            <a:custGeom>
              <a:avLst/>
              <a:gdLst>
                <a:gd name="connsiteX0" fmla="*/ 58796 w 795396"/>
                <a:gd name="connsiteY0" fmla="*/ 2184400 h 2184400"/>
                <a:gd name="connsiteX1" fmla="*/ 71496 w 795396"/>
                <a:gd name="connsiteY1" fmla="*/ 609600 h 2184400"/>
                <a:gd name="connsiteX2" fmla="*/ 769996 w 795396"/>
                <a:gd name="connsiteY2" fmla="*/ 38100 h 2184400"/>
                <a:gd name="connsiteX3" fmla="*/ 769996 w 795396"/>
                <a:gd name="connsiteY3" fmla="*/ 38100 h 2184400"/>
                <a:gd name="connsiteX4" fmla="*/ 795396 w 795396"/>
                <a:gd name="connsiteY4" fmla="*/ 0 h 218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5396" h="2184400">
                  <a:moveTo>
                    <a:pt x="58796" y="2184400"/>
                  </a:moveTo>
                  <a:cubicBezTo>
                    <a:pt x="5879" y="1575858"/>
                    <a:pt x="-47037" y="967317"/>
                    <a:pt x="71496" y="609600"/>
                  </a:cubicBezTo>
                  <a:cubicBezTo>
                    <a:pt x="190029" y="251883"/>
                    <a:pt x="769996" y="38100"/>
                    <a:pt x="769996" y="38100"/>
                  </a:cubicBezTo>
                  <a:lnTo>
                    <a:pt x="769996" y="38100"/>
                  </a:lnTo>
                  <a:lnTo>
                    <a:pt x="795396" y="0"/>
                  </a:lnTo>
                </a:path>
              </a:pathLst>
            </a:custGeom>
            <a:noFill/>
            <a:ln w="69850">
              <a:solidFill>
                <a:srgbClr val="2E968B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530F651-0B5F-204C-9D55-E3514145D810}"/>
                </a:ext>
              </a:extLst>
            </p:cNvPr>
            <p:cNvSpPr/>
            <p:nvPr/>
          </p:nvSpPr>
          <p:spPr>
            <a:xfrm>
              <a:off x="2346480" y="3340100"/>
              <a:ext cx="1234920" cy="1622529"/>
            </a:xfrm>
            <a:custGeom>
              <a:avLst/>
              <a:gdLst>
                <a:gd name="connsiteX0" fmla="*/ 58796 w 795396"/>
                <a:gd name="connsiteY0" fmla="*/ 2184400 h 2184400"/>
                <a:gd name="connsiteX1" fmla="*/ 71496 w 795396"/>
                <a:gd name="connsiteY1" fmla="*/ 609600 h 2184400"/>
                <a:gd name="connsiteX2" fmla="*/ 769996 w 795396"/>
                <a:gd name="connsiteY2" fmla="*/ 38100 h 2184400"/>
                <a:gd name="connsiteX3" fmla="*/ 769996 w 795396"/>
                <a:gd name="connsiteY3" fmla="*/ 38100 h 2184400"/>
                <a:gd name="connsiteX4" fmla="*/ 795396 w 795396"/>
                <a:gd name="connsiteY4" fmla="*/ 0 h 218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5396" h="2184400">
                  <a:moveTo>
                    <a:pt x="58796" y="2184400"/>
                  </a:moveTo>
                  <a:cubicBezTo>
                    <a:pt x="5879" y="1575858"/>
                    <a:pt x="-47037" y="967317"/>
                    <a:pt x="71496" y="609600"/>
                  </a:cubicBezTo>
                  <a:cubicBezTo>
                    <a:pt x="190029" y="251883"/>
                    <a:pt x="769996" y="38100"/>
                    <a:pt x="769996" y="38100"/>
                  </a:cubicBezTo>
                  <a:lnTo>
                    <a:pt x="769996" y="38100"/>
                  </a:lnTo>
                  <a:lnTo>
                    <a:pt x="795396" y="0"/>
                  </a:lnTo>
                </a:path>
              </a:pathLst>
            </a:custGeom>
            <a:noFill/>
            <a:ln w="69850">
              <a:solidFill>
                <a:srgbClr val="2E968B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4FB465F-8D5B-5240-BF0A-85BFD72289BC}"/>
                </a:ext>
              </a:extLst>
            </p:cNvPr>
            <p:cNvSpPr/>
            <p:nvPr/>
          </p:nvSpPr>
          <p:spPr>
            <a:xfrm rot="20066197">
              <a:off x="2358634" y="4920678"/>
              <a:ext cx="190627" cy="5065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1651097-EABF-0C46-BDF3-8FC645BEF1E4}"/>
                </a:ext>
              </a:extLst>
            </p:cNvPr>
            <p:cNvSpPr/>
            <p:nvPr/>
          </p:nvSpPr>
          <p:spPr>
            <a:xfrm rot="1805085">
              <a:off x="1980921" y="4982733"/>
              <a:ext cx="102700" cy="5065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2A6B6FB-A86C-EC4F-B060-441F240CA251}"/>
              </a:ext>
            </a:extLst>
          </p:cNvPr>
          <p:cNvSpPr txBox="1"/>
          <p:nvPr/>
        </p:nvSpPr>
        <p:spPr>
          <a:xfrm>
            <a:off x="2782958" y="3379704"/>
            <a:ext cx="254888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Rule Extraction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928A90A5-E9EA-8547-9F09-9660200EBA28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2700530" y="3779814"/>
            <a:ext cx="2893743" cy="614510"/>
          </a:xfrm>
          <a:prstGeom prst="bentConnector2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459AF609-E6A6-1C4F-B606-4F859D2BA3AE}"/>
              </a:ext>
            </a:extLst>
          </p:cNvPr>
          <p:cNvCxnSpPr>
            <a:cxnSpLocks/>
            <a:endCxn id="35" idx="1"/>
          </p:cNvCxnSpPr>
          <p:nvPr/>
        </p:nvCxnSpPr>
        <p:spPr>
          <a:xfrm flipV="1">
            <a:off x="7940233" y="4457673"/>
            <a:ext cx="1576713" cy="668262"/>
          </a:xfrm>
          <a:prstGeom prst="bentConnector3">
            <a:avLst>
              <a:gd name="adj1" fmla="val 50000"/>
            </a:avLst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4074321-472B-E24E-B8D9-2F739F1A1916}"/>
              </a:ext>
            </a:extLst>
          </p:cNvPr>
          <p:cNvSpPr txBox="1"/>
          <p:nvPr/>
        </p:nvSpPr>
        <p:spPr>
          <a:xfrm>
            <a:off x="9516946" y="4103730"/>
            <a:ext cx="22910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Explain and debug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predictions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A1CA15E-7241-4741-AD1A-3980A9A3EB78}"/>
              </a:ext>
            </a:extLst>
          </p:cNvPr>
          <p:cNvSpPr txBox="1"/>
          <p:nvPr/>
        </p:nvSpPr>
        <p:spPr>
          <a:xfrm>
            <a:off x="9508252" y="5944870"/>
            <a:ext cx="26837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Global Interpretability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DD8670C0-5338-C24D-A71F-FA38222C9BBE}"/>
              </a:ext>
            </a:extLst>
          </p:cNvPr>
          <p:cNvCxnSpPr>
            <a:cxnSpLocks/>
            <a:endCxn id="45" idx="1"/>
          </p:cNvCxnSpPr>
          <p:nvPr/>
        </p:nvCxnSpPr>
        <p:spPr>
          <a:xfrm>
            <a:off x="7935939" y="5467679"/>
            <a:ext cx="1572313" cy="677246"/>
          </a:xfrm>
          <a:prstGeom prst="bentConnector3">
            <a:avLst>
              <a:gd name="adj1" fmla="val 50000"/>
            </a:avLst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597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4"/>
          <p:cNvSpPr txBox="1">
            <a:spLocks noGrp="1"/>
          </p:cNvSpPr>
          <p:nvPr>
            <p:ph type="ctrTitle"/>
          </p:nvPr>
        </p:nvSpPr>
        <p:spPr>
          <a:xfrm>
            <a:off x="2619801" y="470467"/>
            <a:ext cx="6952400" cy="126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>
                <a:latin typeface="Apple Symbols" panose="02000000000000000000" pitchFamily="2" charset="-79"/>
                <a:ea typeface="Apple Symbols" panose="02000000000000000000" pitchFamily="2" charset="-79"/>
                <a:cs typeface="Apple Symbols" panose="02000000000000000000" pitchFamily="2" charset="-79"/>
              </a:rPr>
              <a:t>Introduction: DNN Rule Extraction</a:t>
            </a:r>
            <a:endParaRPr dirty="0"/>
          </a:p>
        </p:txBody>
      </p:sp>
      <p:sp>
        <p:nvSpPr>
          <p:cNvPr id="21" name="Google Shape;158;p34">
            <a:extLst>
              <a:ext uri="{FF2B5EF4-FFF2-40B4-BE49-F238E27FC236}">
                <a16:creationId xmlns:a16="http://schemas.microsoft.com/office/drawing/2014/main" id="{499FB365-100F-8547-A7FD-DA23562B55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60868" y="1525600"/>
            <a:ext cx="9225599" cy="447763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457200" lvl="1" indent="0">
              <a:buNone/>
            </a:pPr>
            <a:r>
              <a:rPr lang="en-US" sz="2000" dirty="0">
                <a:sym typeface="Wingdings" pitchFamily="2" charset="2"/>
              </a:rPr>
              <a:t>Nevertheless, current state-of-the-art  </a:t>
            </a:r>
            <a:r>
              <a:rPr lang="en-US" sz="2000" dirty="0" err="1">
                <a:sym typeface="Wingdings" pitchFamily="2" charset="2"/>
              </a:rPr>
              <a:t>decompositional</a:t>
            </a:r>
            <a:r>
              <a:rPr lang="en-US" sz="2000" dirty="0">
                <a:sym typeface="Wingdings" pitchFamily="2" charset="2"/>
              </a:rPr>
              <a:t> rule extraction methods for DNNs suffer from </a:t>
            </a:r>
            <a:r>
              <a:rPr lang="en-US" sz="2000" b="1" dirty="0">
                <a:solidFill>
                  <a:srgbClr val="FF0000"/>
                </a:solidFill>
                <a:sym typeface="Wingdings" pitchFamily="2" charset="2"/>
              </a:rPr>
              <a:t>two significant limitations</a:t>
            </a:r>
            <a:r>
              <a:rPr lang="en-US" sz="2000" dirty="0">
                <a:sym typeface="Wingdings" pitchFamily="2" charset="2"/>
              </a:rPr>
              <a:t>:</a:t>
            </a:r>
          </a:p>
          <a:p>
            <a:pPr marL="914400" lvl="1" indent="-457200">
              <a:buSzPct val="90000"/>
              <a:buFont typeface="Nunito Light"/>
              <a:buAutoNum type="arabicPeriod"/>
            </a:pPr>
            <a:r>
              <a:rPr lang="en-US" sz="2000" dirty="0">
                <a:sym typeface="Wingdings" pitchFamily="2" charset="2"/>
              </a:rPr>
              <a:t>They are </a:t>
            </a:r>
            <a:r>
              <a:rPr lang="en-US" sz="2000" b="1" dirty="0">
                <a:solidFill>
                  <a:srgbClr val="0070C0"/>
                </a:solidFill>
                <a:sym typeface="Wingdings" pitchFamily="2" charset="2"/>
              </a:rPr>
              <a:t>intractable</a:t>
            </a:r>
            <a:r>
              <a:rPr lang="en-US" sz="2000" dirty="0">
                <a:sym typeface="Wingdings" pitchFamily="2" charset="2"/>
              </a:rPr>
              <a:t> as the size of the DNN or the training set increases</a:t>
            </a:r>
          </a:p>
          <a:p>
            <a:pPr marL="914400" lvl="1" indent="-457200">
              <a:buSzPct val="90000"/>
              <a:buFont typeface="Nunito Light"/>
              <a:buAutoNum type="arabicPeriod"/>
            </a:pPr>
            <a:r>
              <a:rPr lang="en-US" sz="2000" dirty="0">
                <a:sym typeface="Wingdings" pitchFamily="2" charset="2"/>
              </a:rPr>
              <a:t>They are extremely </a:t>
            </a:r>
            <a:r>
              <a:rPr lang="en-US" sz="2000" b="1" dirty="0">
                <a:solidFill>
                  <a:srgbClr val="00B050"/>
                </a:solidFill>
                <a:sym typeface="Wingdings" pitchFamily="2" charset="2"/>
              </a:rPr>
              <a:t>sensible</a:t>
            </a:r>
            <a:r>
              <a:rPr lang="en-US" sz="2000" dirty="0">
                <a:solidFill>
                  <a:srgbClr val="00B050"/>
                </a:solidFill>
                <a:sym typeface="Wingdings" pitchFamily="2" charset="2"/>
              </a:rPr>
              <a:t> </a:t>
            </a:r>
            <a:r>
              <a:rPr lang="en-US" sz="2000" b="1" dirty="0">
                <a:solidFill>
                  <a:srgbClr val="00B050"/>
                </a:solidFill>
                <a:sym typeface="Wingdings" pitchFamily="2" charset="2"/>
              </a:rPr>
              <a:t>to their training data </a:t>
            </a:r>
            <a:r>
              <a:rPr lang="en-US" sz="2000" dirty="0">
                <a:sym typeface="Wingdings" pitchFamily="2" charset="2"/>
              </a:rPr>
              <a:t>(i.e., exhibit high variance)</a:t>
            </a:r>
          </a:p>
        </p:txBody>
      </p:sp>
    </p:spTree>
    <p:extLst>
      <p:ext uri="{BB962C8B-B14F-4D97-AF65-F5344CB8AC3E}">
        <p14:creationId xmlns:p14="http://schemas.microsoft.com/office/powerpoint/2010/main" val="210582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90585-77D9-CD48-AB85-2BA059C1AF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8991" y="0"/>
            <a:ext cx="10774017" cy="6858000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b="1" dirty="0">
                <a:solidFill>
                  <a:srgbClr val="FF0000"/>
                </a:solidFill>
              </a:rPr>
              <a:t>E</a:t>
            </a:r>
            <a:r>
              <a:rPr lang="en-US" sz="5400" b="1" dirty="0"/>
              <a:t>fficient </a:t>
            </a:r>
            <a:r>
              <a:rPr lang="en-US" sz="5400" b="1" dirty="0" err="1">
                <a:solidFill>
                  <a:srgbClr val="FF0000"/>
                </a:solidFill>
              </a:rPr>
              <a:t>CLA</a:t>
            </a:r>
            <a:r>
              <a:rPr lang="en-US" sz="5400" b="1" dirty="0" err="1"/>
              <a:t>use-w</a:t>
            </a:r>
            <a:r>
              <a:rPr lang="en-US" sz="5400" b="1" dirty="0" err="1">
                <a:solidFill>
                  <a:srgbClr val="FF0000"/>
                </a:solidFill>
              </a:rPr>
              <a:t>I</a:t>
            </a:r>
            <a:r>
              <a:rPr lang="en-US" sz="5400" b="1" dirty="0" err="1"/>
              <a:t>se</a:t>
            </a:r>
            <a:r>
              <a:rPr lang="en-US" sz="5400" b="1" dirty="0"/>
              <a:t> </a:t>
            </a:r>
            <a:r>
              <a:rPr lang="en-US" sz="5400" b="1" dirty="0">
                <a:solidFill>
                  <a:srgbClr val="FF0000"/>
                </a:solidFill>
              </a:rPr>
              <a:t>R</a:t>
            </a:r>
            <a:r>
              <a:rPr lang="en-US" sz="5400" b="1" dirty="0"/>
              <a:t>ule </a:t>
            </a:r>
            <a:r>
              <a:rPr lang="en-US" sz="5400" b="1" dirty="0">
                <a:solidFill>
                  <a:srgbClr val="FF0000"/>
                </a:solidFill>
              </a:rPr>
              <a:t>E</a:t>
            </a:r>
            <a:r>
              <a:rPr lang="en-US" sz="5400" b="1" dirty="0"/>
              <a:t>xtraction</a:t>
            </a:r>
            <a:br>
              <a:rPr lang="en-US" sz="5400" b="1" dirty="0"/>
            </a:br>
            <a:r>
              <a:rPr lang="en-US" sz="5400" b="1" dirty="0"/>
              <a:t>(ECLAIRE)</a:t>
            </a:r>
          </a:p>
        </p:txBody>
      </p:sp>
    </p:spTree>
    <p:extLst>
      <p:ext uri="{BB962C8B-B14F-4D97-AF65-F5344CB8AC3E}">
        <p14:creationId xmlns:p14="http://schemas.microsoft.com/office/powerpoint/2010/main" val="260060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4"/>
          <p:cNvSpPr txBox="1">
            <a:spLocks noGrp="1"/>
          </p:cNvSpPr>
          <p:nvPr>
            <p:ph type="ctrTitle"/>
          </p:nvPr>
        </p:nvSpPr>
        <p:spPr>
          <a:xfrm>
            <a:off x="2484650" y="483167"/>
            <a:ext cx="7222699" cy="126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ECLAIRE: Algorithm Overview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034715E-0C61-4F4A-A37D-DBABAFCC97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560088"/>
                <a:ext cx="10515600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609585" marR="0" lvl="0" indent="-372524" algn="l" rtl="0" ea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800"/>
                  <a:buFont typeface="Nunito Light"/>
                  <a:buAutoNum type="arabicPeriod"/>
                  <a:defRPr sz="1200" b="0" i="0" u="none" strike="noStrike" cap="none">
                    <a:solidFill>
                      <a:srgbClr val="000000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1219170" marR="0" lvl="1" indent="-406390" algn="l" rtl="0" eaLnBrk="1" hangingPunct="1">
                  <a:lnSpc>
                    <a:spcPct val="115000"/>
                  </a:lnSpc>
                  <a:spcBef>
                    <a:spcPts val="2133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Font typeface="Nunito Light"/>
                  <a:buAutoNum type="alphaLcPeriod"/>
                  <a:defRPr sz="1200" b="0" i="0" u="none" strike="noStrike" cap="none">
                    <a:solidFill>
                      <a:srgbClr val="000000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828754" marR="0" lvl="2" indent="-406390" algn="l" rtl="0" eaLnBrk="1" hangingPunct="1">
                  <a:lnSpc>
                    <a:spcPct val="115000"/>
                  </a:lnSpc>
                  <a:spcBef>
                    <a:spcPts val="2133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Font typeface="Nunito Light"/>
                  <a:buAutoNum type="romanLcPeriod"/>
                  <a:defRPr sz="1200" b="0" i="0" u="none" strike="noStrike" cap="none">
                    <a:solidFill>
                      <a:srgbClr val="000000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2438339" marR="0" lvl="3" indent="-406390" algn="l" rtl="0" eaLnBrk="1" hangingPunct="1">
                  <a:lnSpc>
                    <a:spcPct val="115000"/>
                  </a:lnSpc>
                  <a:spcBef>
                    <a:spcPts val="2133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Font typeface="Nunito Light"/>
                  <a:buAutoNum type="arabicPeriod"/>
                  <a:defRPr sz="1200" b="0" i="0" u="none" strike="noStrike" cap="none">
                    <a:solidFill>
                      <a:srgbClr val="000000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3047924" marR="0" lvl="4" indent="-406390" algn="l" rtl="0" eaLnBrk="1" hangingPunct="1">
                  <a:lnSpc>
                    <a:spcPct val="115000"/>
                  </a:lnSpc>
                  <a:spcBef>
                    <a:spcPts val="2133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Font typeface="Nunito Light"/>
                  <a:buAutoNum type="alphaLcPeriod"/>
                  <a:defRPr sz="1200" b="0" i="0" u="none" strike="noStrike" cap="none">
                    <a:solidFill>
                      <a:srgbClr val="000000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3657509" marR="0" lvl="5" indent="-406390" algn="l" rtl="0" eaLnBrk="1" hangingPunct="1">
                  <a:lnSpc>
                    <a:spcPct val="115000"/>
                  </a:lnSpc>
                  <a:spcBef>
                    <a:spcPts val="2133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Font typeface="Nunito Light"/>
                  <a:buAutoNum type="romanLcPeriod"/>
                  <a:defRPr sz="1200" b="0" i="0" u="none" strike="noStrike" cap="none">
                    <a:solidFill>
                      <a:srgbClr val="000000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4267093" marR="0" lvl="6" indent="-406390" algn="l" rtl="0" eaLnBrk="1" hangingPunct="1">
                  <a:lnSpc>
                    <a:spcPct val="115000"/>
                  </a:lnSpc>
                  <a:spcBef>
                    <a:spcPts val="2133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Font typeface="Nunito Light"/>
                  <a:buAutoNum type="arabicPeriod"/>
                  <a:defRPr sz="1200" b="0" i="0" u="none" strike="noStrike" cap="none">
                    <a:solidFill>
                      <a:srgbClr val="000000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4876678" marR="0" lvl="7" indent="-406390" algn="l" rtl="0" eaLnBrk="1" hangingPunct="1">
                  <a:lnSpc>
                    <a:spcPct val="115000"/>
                  </a:lnSpc>
                  <a:spcBef>
                    <a:spcPts val="2133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Font typeface="Nunito Light"/>
                  <a:buAutoNum type="alphaLcPeriod"/>
                  <a:defRPr sz="1200" b="0" i="0" u="none" strike="noStrike" cap="none">
                    <a:solidFill>
                      <a:srgbClr val="000000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5486263" marR="0" lvl="8" indent="-406390" algn="l" rtl="0" eaLnBrk="1" hangingPunct="1">
                  <a:lnSpc>
                    <a:spcPct val="115000"/>
                  </a:lnSpc>
                  <a:spcBef>
                    <a:spcPts val="2133"/>
                  </a:spcBef>
                  <a:spcAft>
                    <a:spcPts val="2133"/>
                  </a:spcAft>
                  <a:buClr>
                    <a:srgbClr val="434343"/>
                  </a:buClr>
                  <a:buSzPts val="1200"/>
                  <a:buFont typeface="Nunito Light"/>
                  <a:buAutoNum type="romanLcPeriod"/>
                  <a:defRPr sz="1200" b="0" i="0" u="none" strike="noStrike" cap="none">
                    <a:solidFill>
                      <a:srgbClr val="000000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:pPr marL="457200" lvl="1" indent="0">
                  <a:buNone/>
                </a:pPr>
                <a:r>
                  <a:rPr lang="en-US" sz="2000" b="1" dirty="0"/>
                  <a:t>Crux</a:t>
                </a:r>
                <a:r>
                  <a:rPr lang="en-US" sz="2000" dirty="0"/>
                  <a:t>: a DNN with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hidden layers </a:t>
                </a:r>
                <a:r>
                  <a:rPr lang="en-US" sz="2000" dirty="0"/>
                  <a:t>allows the construction of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 auxiliary classification datasets</a:t>
                </a:r>
                <a:endParaRPr lang="en-US" sz="2000" b="1" dirty="0"/>
              </a:p>
              <a:p>
                <a:pPr marL="457200" lvl="1" indent="0">
                  <a:buFont typeface="Nunito Light"/>
                  <a:buNone/>
                </a:pPr>
                <a:r>
                  <a:rPr lang="en-US" sz="2000" b="1" dirty="0"/>
                  <a:t>We achieve this using a two-step approach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034715E-0C61-4F4A-A37D-DBABAFCC9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60088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550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4"/>
          <p:cNvSpPr txBox="1">
            <a:spLocks noGrp="1"/>
          </p:cNvSpPr>
          <p:nvPr>
            <p:ph type="ctrTitle"/>
          </p:nvPr>
        </p:nvSpPr>
        <p:spPr>
          <a:xfrm>
            <a:off x="2484650" y="483167"/>
            <a:ext cx="7222699" cy="126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ECLAIRE: Algorithm Overview</a:t>
            </a:r>
            <a:endParaRPr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34715E-0C61-4F4A-A37D-DBABAFCC97FA}"/>
              </a:ext>
            </a:extLst>
          </p:cNvPr>
          <p:cNvSpPr txBox="1">
            <a:spLocks/>
          </p:cNvSpPr>
          <p:nvPr/>
        </p:nvSpPr>
        <p:spPr>
          <a:xfrm>
            <a:off x="838199" y="1269392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1219170" marR="0" lvl="1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828754" marR="0" lvl="2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2438339" marR="0" lvl="3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7924" marR="0" lvl="4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3657509" marR="0" lvl="5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4267093" marR="0" lvl="6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4876678" marR="0" lvl="7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5486263" marR="0" lvl="8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457200" lvl="1" indent="0">
              <a:buNone/>
            </a:pPr>
            <a:r>
              <a:rPr lang="en-US" sz="2000" b="1" dirty="0"/>
              <a:t>Step 1: </a:t>
            </a:r>
            <a:r>
              <a:rPr lang="en-US" sz="2000" dirty="0"/>
              <a:t>use decision trees to </a:t>
            </a:r>
            <a:r>
              <a:rPr lang="en-US" sz="2000" b="1" dirty="0">
                <a:solidFill>
                  <a:srgbClr val="FF0000"/>
                </a:solidFill>
              </a:rPr>
              <a:t>extract intermediate rule sets </a:t>
            </a:r>
            <a:r>
              <a:rPr lang="en-US" sz="2000" dirty="0"/>
              <a:t>mapping hidden layers to predictions</a:t>
            </a:r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1014720-28C3-1946-920B-7D0092E15135}"/>
              </a:ext>
            </a:extLst>
          </p:cNvPr>
          <p:cNvGrpSpPr/>
          <p:nvPr/>
        </p:nvGrpSpPr>
        <p:grpSpPr>
          <a:xfrm>
            <a:off x="2226424" y="2068824"/>
            <a:ext cx="8490783" cy="4690322"/>
            <a:chOff x="2226424" y="2068824"/>
            <a:chExt cx="8490783" cy="469032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7D0D510-5681-9943-97C4-37883F3186BF}"/>
                </a:ext>
              </a:extLst>
            </p:cNvPr>
            <p:cNvGrpSpPr/>
            <p:nvPr/>
          </p:nvGrpSpPr>
          <p:grpSpPr>
            <a:xfrm>
              <a:off x="2226424" y="2068824"/>
              <a:ext cx="8490783" cy="4690322"/>
              <a:chOff x="2226424" y="2031753"/>
              <a:chExt cx="8490783" cy="4690322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31C7ABF9-E5BA-EE4B-9E2A-B250FA4B78B4}"/>
                  </a:ext>
                </a:extLst>
              </p:cNvPr>
              <p:cNvGrpSpPr/>
              <p:nvPr/>
            </p:nvGrpSpPr>
            <p:grpSpPr>
              <a:xfrm>
                <a:off x="3472251" y="3101545"/>
                <a:ext cx="494270" cy="3200400"/>
                <a:chOff x="4324865" y="2767914"/>
                <a:chExt cx="494270" cy="3200400"/>
              </a:xfrm>
            </p:grpSpPr>
            <p:sp>
              <p:nvSpPr>
                <p:cNvPr id="92" name="Rounded Rectangle 91">
                  <a:extLst>
                    <a:ext uri="{FF2B5EF4-FFF2-40B4-BE49-F238E27FC236}">
                      <a16:creationId xmlns:a16="http://schemas.microsoft.com/office/drawing/2014/main" id="{D520581C-F049-484D-8770-D3106C9501AD}"/>
                    </a:ext>
                  </a:extLst>
                </p:cNvPr>
                <p:cNvSpPr/>
                <p:nvPr/>
              </p:nvSpPr>
              <p:spPr>
                <a:xfrm>
                  <a:off x="4324865" y="2767914"/>
                  <a:ext cx="494270" cy="3200400"/>
                </a:xfrm>
                <a:prstGeom prst="roundRect">
                  <a:avLst/>
                </a:prstGeom>
                <a:solidFill>
                  <a:srgbClr val="00B050">
                    <a:alpha val="32000"/>
                  </a:srgbClr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05C33589-E8FF-1C40-B1B6-17ECDBA98F87}"/>
                    </a:ext>
                  </a:extLst>
                </p:cNvPr>
                <p:cNvGrpSpPr/>
                <p:nvPr/>
              </p:nvGrpSpPr>
              <p:grpSpPr>
                <a:xfrm>
                  <a:off x="4411647" y="2873585"/>
                  <a:ext cx="294289" cy="2944163"/>
                  <a:chOff x="4214648" y="3048000"/>
                  <a:chExt cx="294289" cy="2944163"/>
                </a:xfrm>
              </p:grpSpPr>
              <p:sp>
                <p:nvSpPr>
                  <p:cNvPr id="94" name="Oval 93">
                    <a:extLst>
                      <a:ext uri="{FF2B5EF4-FFF2-40B4-BE49-F238E27FC236}">
                        <a16:creationId xmlns:a16="http://schemas.microsoft.com/office/drawing/2014/main" id="{DDDD025A-00C4-D441-9E26-CD411E4E2C6D}"/>
                      </a:ext>
                    </a:extLst>
                  </p:cNvPr>
                  <p:cNvSpPr/>
                  <p:nvPr/>
                </p:nvSpPr>
                <p:spPr>
                  <a:xfrm>
                    <a:off x="4214648" y="3048000"/>
                    <a:ext cx="283779" cy="283780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FB682C94-DE5C-7C4D-B170-B3F9203CF78E}"/>
                      </a:ext>
                    </a:extLst>
                  </p:cNvPr>
                  <p:cNvSpPr/>
                  <p:nvPr/>
                </p:nvSpPr>
                <p:spPr>
                  <a:xfrm>
                    <a:off x="4214648" y="3429000"/>
                    <a:ext cx="283779" cy="283780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" name="Oval 95">
                    <a:extLst>
                      <a:ext uri="{FF2B5EF4-FFF2-40B4-BE49-F238E27FC236}">
                        <a16:creationId xmlns:a16="http://schemas.microsoft.com/office/drawing/2014/main" id="{F84A1562-B7E5-0F47-8536-F13C1CE98FBA}"/>
                      </a:ext>
                    </a:extLst>
                  </p:cNvPr>
                  <p:cNvSpPr/>
                  <p:nvPr/>
                </p:nvSpPr>
                <p:spPr>
                  <a:xfrm>
                    <a:off x="4225158" y="3808304"/>
                    <a:ext cx="283779" cy="283780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" name="Oval 96">
                    <a:extLst>
                      <a:ext uri="{FF2B5EF4-FFF2-40B4-BE49-F238E27FC236}">
                        <a16:creationId xmlns:a16="http://schemas.microsoft.com/office/drawing/2014/main" id="{D31428AE-C2F8-BB4E-99BB-7902B8792C12}"/>
                      </a:ext>
                    </a:extLst>
                  </p:cNvPr>
                  <p:cNvSpPr/>
                  <p:nvPr/>
                </p:nvSpPr>
                <p:spPr>
                  <a:xfrm>
                    <a:off x="4225158" y="4187608"/>
                    <a:ext cx="283779" cy="283780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" name="Oval 97">
                    <a:extLst>
                      <a:ext uri="{FF2B5EF4-FFF2-40B4-BE49-F238E27FC236}">
                        <a16:creationId xmlns:a16="http://schemas.microsoft.com/office/drawing/2014/main" id="{405A0952-4505-AB44-8080-5294D9A25F40}"/>
                      </a:ext>
                    </a:extLst>
                  </p:cNvPr>
                  <p:cNvSpPr/>
                  <p:nvPr/>
                </p:nvSpPr>
                <p:spPr>
                  <a:xfrm>
                    <a:off x="4214648" y="4568775"/>
                    <a:ext cx="283779" cy="283780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" name="Oval 98">
                    <a:extLst>
                      <a:ext uri="{FF2B5EF4-FFF2-40B4-BE49-F238E27FC236}">
                        <a16:creationId xmlns:a16="http://schemas.microsoft.com/office/drawing/2014/main" id="{4BC3E0CC-1D7C-A34B-A65E-3C9005F35D9C}"/>
                      </a:ext>
                    </a:extLst>
                  </p:cNvPr>
                  <p:cNvSpPr/>
                  <p:nvPr/>
                </p:nvSpPr>
                <p:spPr>
                  <a:xfrm>
                    <a:off x="4214648" y="4949775"/>
                    <a:ext cx="283779" cy="283780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9B1E8EA3-EDC6-AC4F-9DD8-A7630B2576F6}"/>
                      </a:ext>
                    </a:extLst>
                  </p:cNvPr>
                  <p:cNvSpPr/>
                  <p:nvPr/>
                </p:nvSpPr>
                <p:spPr>
                  <a:xfrm>
                    <a:off x="4225158" y="5329079"/>
                    <a:ext cx="283779" cy="283780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Oval 100">
                    <a:extLst>
                      <a:ext uri="{FF2B5EF4-FFF2-40B4-BE49-F238E27FC236}">
                        <a16:creationId xmlns:a16="http://schemas.microsoft.com/office/drawing/2014/main" id="{0F1A50B4-8BA8-C44D-BD12-8EC84BC2BB37}"/>
                      </a:ext>
                    </a:extLst>
                  </p:cNvPr>
                  <p:cNvSpPr/>
                  <p:nvPr/>
                </p:nvSpPr>
                <p:spPr>
                  <a:xfrm>
                    <a:off x="4225158" y="5708383"/>
                    <a:ext cx="283779" cy="283780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995461B-992D-DB49-BFF2-57D9AF50A2E7}"/>
                  </a:ext>
                </a:extLst>
              </p:cNvPr>
              <p:cNvGrpSpPr/>
              <p:nvPr/>
            </p:nvGrpSpPr>
            <p:grpSpPr>
              <a:xfrm>
                <a:off x="4718153" y="3101545"/>
                <a:ext cx="494270" cy="3200400"/>
                <a:chOff x="4324865" y="2767914"/>
                <a:chExt cx="494270" cy="3200400"/>
              </a:xfrm>
            </p:grpSpPr>
            <p:sp>
              <p:nvSpPr>
                <p:cNvPr id="82" name="Rounded Rectangle 81">
                  <a:extLst>
                    <a:ext uri="{FF2B5EF4-FFF2-40B4-BE49-F238E27FC236}">
                      <a16:creationId xmlns:a16="http://schemas.microsoft.com/office/drawing/2014/main" id="{E718BBE4-384A-DD48-80E9-AC653020E406}"/>
                    </a:ext>
                  </a:extLst>
                </p:cNvPr>
                <p:cNvSpPr/>
                <p:nvPr/>
              </p:nvSpPr>
              <p:spPr>
                <a:xfrm>
                  <a:off x="4324865" y="2767914"/>
                  <a:ext cx="494270" cy="3200400"/>
                </a:xfrm>
                <a:prstGeom prst="roundRect">
                  <a:avLst/>
                </a:prstGeom>
                <a:solidFill>
                  <a:srgbClr val="0070C0">
                    <a:alpha val="32000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83" name="Group 82">
                  <a:extLst>
                    <a:ext uri="{FF2B5EF4-FFF2-40B4-BE49-F238E27FC236}">
                      <a16:creationId xmlns:a16="http://schemas.microsoft.com/office/drawing/2014/main" id="{F4F627DA-6D02-B14D-BC25-D8BE34AA7C30}"/>
                    </a:ext>
                  </a:extLst>
                </p:cNvPr>
                <p:cNvGrpSpPr/>
                <p:nvPr/>
              </p:nvGrpSpPr>
              <p:grpSpPr>
                <a:xfrm>
                  <a:off x="4411647" y="2873585"/>
                  <a:ext cx="294289" cy="2944163"/>
                  <a:chOff x="4214648" y="3048000"/>
                  <a:chExt cx="294289" cy="2944163"/>
                </a:xfrm>
              </p:grpSpPr>
              <p:sp>
                <p:nvSpPr>
                  <p:cNvPr id="84" name="Oval 83">
                    <a:extLst>
                      <a:ext uri="{FF2B5EF4-FFF2-40B4-BE49-F238E27FC236}">
                        <a16:creationId xmlns:a16="http://schemas.microsoft.com/office/drawing/2014/main" id="{63A3513C-7D5C-B24C-8768-0D26E2E21D16}"/>
                      </a:ext>
                    </a:extLst>
                  </p:cNvPr>
                  <p:cNvSpPr/>
                  <p:nvPr/>
                </p:nvSpPr>
                <p:spPr>
                  <a:xfrm>
                    <a:off x="4214648" y="3048000"/>
                    <a:ext cx="283779" cy="283780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" name="Oval 84">
                    <a:extLst>
                      <a:ext uri="{FF2B5EF4-FFF2-40B4-BE49-F238E27FC236}">
                        <a16:creationId xmlns:a16="http://schemas.microsoft.com/office/drawing/2014/main" id="{F5FC5E38-119F-1949-9457-52A85FDDA2C2}"/>
                      </a:ext>
                    </a:extLst>
                  </p:cNvPr>
                  <p:cNvSpPr/>
                  <p:nvPr/>
                </p:nvSpPr>
                <p:spPr>
                  <a:xfrm>
                    <a:off x="4214648" y="3429000"/>
                    <a:ext cx="283779" cy="283780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" name="Oval 85">
                    <a:extLst>
                      <a:ext uri="{FF2B5EF4-FFF2-40B4-BE49-F238E27FC236}">
                        <a16:creationId xmlns:a16="http://schemas.microsoft.com/office/drawing/2014/main" id="{4DF27C41-F230-DB47-B530-43FF40043AFE}"/>
                      </a:ext>
                    </a:extLst>
                  </p:cNvPr>
                  <p:cNvSpPr/>
                  <p:nvPr/>
                </p:nvSpPr>
                <p:spPr>
                  <a:xfrm>
                    <a:off x="4225158" y="3808304"/>
                    <a:ext cx="283779" cy="283780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7" name="Oval 86">
                    <a:extLst>
                      <a:ext uri="{FF2B5EF4-FFF2-40B4-BE49-F238E27FC236}">
                        <a16:creationId xmlns:a16="http://schemas.microsoft.com/office/drawing/2014/main" id="{64B184AA-01A5-614E-A27C-5B0448F397E0}"/>
                      </a:ext>
                    </a:extLst>
                  </p:cNvPr>
                  <p:cNvSpPr/>
                  <p:nvPr/>
                </p:nvSpPr>
                <p:spPr>
                  <a:xfrm>
                    <a:off x="4225158" y="4187608"/>
                    <a:ext cx="283779" cy="283780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" name="Oval 87">
                    <a:extLst>
                      <a:ext uri="{FF2B5EF4-FFF2-40B4-BE49-F238E27FC236}">
                        <a16:creationId xmlns:a16="http://schemas.microsoft.com/office/drawing/2014/main" id="{3D6BD8D9-4E56-C547-B69F-45B1587CE517}"/>
                      </a:ext>
                    </a:extLst>
                  </p:cNvPr>
                  <p:cNvSpPr/>
                  <p:nvPr/>
                </p:nvSpPr>
                <p:spPr>
                  <a:xfrm>
                    <a:off x="4214648" y="4568775"/>
                    <a:ext cx="283779" cy="283780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" name="Oval 88">
                    <a:extLst>
                      <a:ext uri="{FF2B5EF4-FFF2-40B4-BE49-F238E27FC236}">
                        <a16:creationId xmlns:a16="http://schemas.microsoft.com/office/drawing/2014/main" id="{0C2EFA8E-E0D3-B045-847A-696BB3A18EE5}"/>
                      </a:ext>
                    </a:extLst>
                  </p:cNvPr>
                  <p:cNvSpPr/>
                  <p:nvPr/>
                </p:nvSpPr>
                <p:spPr>
                  <a:xfrm>
                    <a:off x="4214648" y="4949775"/>
                    <a:ext cx="283779" cy="283780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" name="Oval 89">
                    <a:extLst>
                      <a:ext uri="{FF2B5EF4-FFF2-40B4-BE49-F238E27FC236}">
                        <a16:creationId xmlns:a16="http://schemas.microsoft.com/office/drawing/2014/main" id="{BA1EFC0B-605E-DA41-9F17-F5F7918E3BBD}"/>
                      </a:ext>
                    </a:extLst>
                  </p:cNvPr>
                  <p:cNvSpPr/>
                  <p:nvPr/>
                </p:nvSpPr>
                <p:spPr>
                  <a:xfrm>
                    <a:off x="4225158" y="5329079"/>
                    <a:ext cx="283779" cy="283780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" name="Oval 90">
                    <a:extLst>
                      <a:ext uri="{FF2B5EF4-FFF2-40B4-BE49-F238E27FC236}">
                        <a16:creationId xmlns:a16="http://schemas.microsoft.com/office/drawing/2014/main" id="{AD88CC4A-1177-364D-9A4A-C9CFF070DB09}"/>
                      </a:ext>
                    </a:extLst>
                  </p:cNvPr>
                  <p:cNvSpPr/>
                  <p:nvPr/>
                </p:nvSpPr>
                <p:spPr>
                  <a:xfrm>
                    <a:off x="4225158" y="5708383"/>
                    <a:ext cx="283779" cy="283780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BA024940-ACBA-8243-800D-39D2FCA97ACF}"/>
                  </a:ext>
                </a:extLst>
              </p:cNvPr>
              <p:cNvGrpSpPr/>
              <p:nvPr/>
            </p:nvGrpSpPr>
            <p:grpSpPr>
              <a:xfrm>
                <a:off x="5964056" y="3101545"/>
                <a:ext cx="494270" cy="3200400"/>
                <a:chOff x="4324865" y="2767914"/>
                <a:chExt cx="494270" cy="3200400"/>
              </a:xfrm>
            </p:grpSpPr>
            <p:sp>
              <p:nvSpPr>
                <p:cNvPr id="72" name="Rounded Rectangle 71">
                  <a:extLst>
                    <a:ext uri="{FF2B5EF4-FFF2-40B4-BE49-F238E27FC236}">
                      <a16:creationId xmlns:a16="http://schemas.microsoft.com/office/drawing/2014/main" id="{423EC1F4-DCD1-9140-8828-7C4D9D87BBD4}"/>
                    </a:ext>
                  </a:extLst>
                </p:cNvPr>
                <p:cNvSpPr/>
                <p:nvPr/>
              </p:nvSpPr>
              <p:spPr>
                <a:xfrm>
                  <a:off x="4324865" y="2767914"/>
                  <a:ext cx="494270" cy="3200400"/>
                </a:xfrm>
                <a:prstGeom prst="roundRect">
                  <a:avLst/>
                </a:prstGeom>
                <a:solidFill>
                  <a:srgbClr val="7030A0">
                    <a:alpha val="32000"/>
                  </a:srgbClr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9DA23AA4-BC7A-F64A-B0E1-4BEE2542B995}"/>
                    </a:ext>
                  </a:extLst>
                </p:cNvPr>
                <p:cNvGrpSpPr/>
                <p:nvPr/>
              </p:nvGrpSpPr>
              <p:grpSpPr>
                <a:xfrm>
                  <a:off x="4411647" y="2873585"/>
                  <a:ext cx="294289" cy="2944163"/>
                  <a:chOff x="4214648" y="3048000"/>
                  <a:chExt cx="294289" cy="2944163"/>
                </a:xfrm>
              </p:grpSpPr>
              <p:sp>
                <p:nvSpPr>
                  <p:cNvPr id="74" name="Oval 73">
                    <a:extLst>
                      <a:ext uri="{FF2B5EF4-FFF2-40B4-BE49-F238E27FC236}">
                        <a16:creationId xmlns:a16="http://schemas.microsoft.com/office/drawing/2014/main" id="{9A595997-37FA-FC41-8934-C89ACC14C06D}"/>
                      </a:ext>
                    </a:extLst>
                  </p:cNvPr>
                  <p:cNvSpPr/>
                  <p:nvPr/>
                </p:nvSpPr>
                <p:spPr>
                  <a:xfrm>
                    <a:off x="4214648" y="3048000"/>
                    <a:ext cx="283779" cy="283780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5" name="Oval 74">
                    <a:extLst>
                      <a:ext uri="{FF2B5EF4-FFF2-40B4-BE49-F238E27FC236}">
                        <a16:creationId xmlns:a16="http://schemas.microsoft.com/office/drawing/2014/main" id="{BDC703F7-8403-5042-A6D4-02B0A404EE90}"/>
                      </a:ext>
                    </a:extLst>
                  </p:cNvPr>
                  <p:cNvSpPr/>
                  <p:nvPr/>
                </p:nvSpPr>
                <p:spPr>
                  <a:xfrm>
                    <a:off x="4214648" y="3429000"/>
                    <a:ext cx="283779" cy="283780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6" name="Oval 75">
                    <a:extLst>
                      <a:ext uri="{FF2B5EF4-FFF2-40B4-BE49-F238E27FC236}">
                        <a16:creationId xmlns:a16="http://schemas.microsoft.com/office/drawing/2014/main" id="{CDE0B9F8-242D-154B-A46D-AD75519FFF2A}"/>
                      </a:ext>
                    </a:extLst>
                  </p:cNvPr>
                  <p:cNvSpPr/>
                  <p:nvPr/>
                </p:nvSpPr>
                <p:spPr>
                  <a:xfrm>
                    <a:off x="4225158" y="3808304"/>
                    <a:ext cx="283779" cy="283780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Oval 76">
                    <a:extLst>
                      <a:ext uri="{FF2B5EF4-FFF2-40B4-BE49-F238E27FC236}">
                        <a16:creationId xmlns:a16="http://schemas.microsoft.com/office/drawing/2014/main" id="{F6C21740-6F06-8C42-87F9-6B63460EE937}"/>
                      </a:ext>
                    </a:extLst>
                  </p:cNvPr>
                  <p:cNvSpPr/>
                  <p:nvPr/>
                </p:nvSpPr>
                <p:spPr>
                  <a:xfrm>
                    <a:off x="4225158" y="4187608"/>
                    <a:ext cx="283779" cy="283780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Oval 77">
                    <a:extLst>
                      <a:ext uri="{FF2B5EF4-FFF2-40B4-BE49-F238E27FC236}">
                        <a16:creationId xmlns:a16="http://schemas.microsoft.com/office/drawing/2014/main" id="{CC0253BF-A04A-C646-915C-3476A1B08BA3}"/>
                      </a:ext>
                    </a:extLst>
                  </p:cNvPr>
                  <p:cNvSpPr/>
                  <p:nvPr/>
                </p:nvSpPr>
                <p:spPr>
                  <a:xfrm>
                    <a:off x="4214648" y="4568775"/>
                    <a:ext cx="283779" cy="283780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9" name="Oval 78">
                    <a:extLst>
                      <a:ext uri="{FF2B5EF4-FFF2-40B4-BE49-F238E27FC236}">
                        <a16:creationId xmlns:a16="http://schemas.microsoft.com/office/drawing/2014/main" id="{42A7EE05-52BA-1B46-BCD3-ABB1E1F1A32B}"/>
                      </a:ext>
                    </a:extLst>
                  </p:cNvPr>
                  <p:cNvSpPr/>
                  <p:nvPr/>
                </p:nvSpPr>
                <p:spPr>
                  <a:xfrm>
                    <a:off x="4214648" y="4949775"/>
                    <a:ext cx="283779" cy="283780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" name="Oval 79">
                    <a:extLst>
                      <a:ext uri="{FF2B5EF4-FFF2-40B4-BE49-F238E27FC236}">
                        <a16:creationId xmlns:a16="http://schemas.microsoft.com/office/drawing/2014/main" id="{C804B2A6-B925-B14D-87B2-5EFEC048E153}"/>
                      </a:ext>
                    </a:extLst>
                  </p:cNvPr>
                  <p:cNvSpPr/>
                  <p:nvPr/>
                </p:nvSpPr>
                <p:spPr>
                  <a:xfrm>
                    <a:off x="4225158" y="5329079"/>
                    <a:ext cx="283779" cy="283780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" name="Oval 80">
                    <a:extLst>
                      <a:ext uri="{FF2B5EF4-FFF2-40B4-BE49-F238E27FC236}">
                        <a16:creationId xmlns:a16="http://schemas.microsoft.com/office/drawing/2014/main" id="{CCB303EF-D080-8B4E-87E4-C1A8116B9FD5}"/>
                      </a:ext>
                    </a:extLst>
                  </p:cNvPr>
                  <p:cNvSpPr/>
                  <p:nvPr/>
                </p:nvSpPr>
                <p:spPr>
                  <a:xfrm>
                    <a:off x="4225158" y="5708383"/>
                    <a:ext cx="283779" cy="283780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1BE50831-FF0E-5542-9753-B9CC75232B30}"/>
                  </a:ext>
                </a:extLst>
              </p:cNvPr>
              <p:cNvGrpSpPr/>
              <p:nvPr/>
            </p:nvGrpSpPr>
            <p:grpSpPr>
              <a:xfrm>
                <a:off x="7209959" y="3107196"/>
                <a:ext cx="494270" cy="3200400"/>
                <a:chOff x="4324865" y="2767914"/>
                <a:chExt cx="494270" cy="3200400"/>
              </a:xfrm>
            </p:grpSpPr>
            <p:sp>
              <p:nvSpPr>
                <p:cNvPr id="62" name="Rounded Rectangle 61">
                  <a:extLst>
                    <a:ext uri="{FF2B5EF4-FFF2-40B4-BE49-F238E27FC236}">
                      <a16:creationId xmlns:a16="http://schemas.microsoft.com/office/drawing/2014/main" id="{83FF1B12-0EF2-E14C-87C3-3E72E81DA415}"/>
                    </a:ext>
                  </a:extLst>
                </p:cNvPr>
                <p:cNvSpPr/>
                <p:nvPr/>
              </p:nvSpPr>
              <p:spPr>
                <a:xfrm>
                  <a:off x="4324865" y="2767914"/>
                  <a:ext cx="494270" cy="3200400"/>
                </a:xfrm>
                <a:prstGeom prst="roundRect">
                  <a:avLst/>
                </a:prstGeom>
                <a:solidFill>
                  <a:srgbClr val="FF0000">
                    <a:alpha val="32000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6FC552E3-AC10-DB4F-A612-0A21A26B6D6C}"/>
                    </a:ext>
                  </a:extLst>
                </p:cNvPr>
                <p:cNvGrpSpPr/>
                <p:nvPr/>
              </p:nvGrpSpPr>
              <p:grpSpPr>
                <a:xfrm>
                  <a:off x="4411647" y="2873585"/>
                  <a:ext cx="294289" cy="2944163"/>
                  <a:chOff x="4214648" y="3048000"/>
                  <a:chExt cx="294289" cy="2944163"/>
                </a:xfrm>
              </p:grpSpPr>
              <p:sp>
                <p:nvSpPr>
                  <p:cNvPr id="64" name="Oval 63">
                    <a:extLst>
                      <a:ext uri="{FF2B5EF4-FFF2-40B4-BE49-F238E27FC236}">
                        <a16:creationId xmlns:a16="http://schemas.microsoft.com/office/drawing/2014/main" id="{F7A94BC8-AE00-4B4D-8DF0-3F3CE2B18FE0}"/>
                      </a:ext>
                    </a:extLst>
                  </p:cNvPr>
                  <p:cNvSpPr/>
                  <p:nvPr/>
                </p:nvSpPr>
                <p:spPr>
                  <a:xfrm>
                    <a:off x="4214648" y="3048000"/>
                    <a:ext cx="283779" cy="283780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34E2DD61-E8C4-0F4B-9B09-50605EFEC120}"/>
                      </a:ext>
                    </a:extLst>
                  </p:cNvPr>
                  <p:cNvSpPr/>
                  <p:nvPr/>
                </p:nvSpPr>
                <p:spPr>
                  <a:xfrm>
                    <a:off x="4214648" y="3429000"/>
                    <a:ext cx="283779" cy="283780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6" name="Oval 65">
                    <a:extLst>
                      <a:ext uri="{FF2B5EF4-FFF2-40B4-BE49-F238E27FC236}">
                        <a16:creationId xmlns:a16="http://schemas.microsoft.com/office/drawing/2014/main" id="{4DC3E03E-2DBA-094B-8071-D8E3007D9AF4}"/>
                      </a:ext>
                    </a:extLst>
                  </p:cNvPr>
                  <p:cNvSpPr/>
                  <p:nvPr/>
                </p:nvSpPr>
                <p:spPr>
                  <a:xfrm>
                    <a:off x="4225158" y="3808304"/>
                    <a:ext cx="283779" cy="283780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5D4D4ECA-B131-024D-9F34-4C89EEC3EA0A}"/>
                      </a:ext>
                    </a:extLst>
                  </p:cNvPr>
                  <p:cNvSpPr/>
                  <p:nvPr/>
                </p:nvSpPr>
                <p:spPr>
                  <a:xfrm>
                    <a:off x="4225158" y="4187608"/>
                    <a:ext cx="283779" cy="283780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78034FF1-8DDD-2943-8011-9811384493C6}"/>
                      </a:ext>
                    </a:extLst>
                  </p:cNvPr>
                  <p:cNvSpPr/>
                  <p:nvPr/>
                </p:nvSpPr>
                <p:spPr>
                  <a:xfrm>
                    <a:off x="4214648" y="4568775"/>
                    <a:ext cx="283779" cy="283780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BE198E4D-BF8B-5248-B385-F5427D01C487}"/>
                      </a:ext>
                    </a:extLst>
                  </p:cNvPr>
                  <p:cNvSpPr/>
                  <p:nvPr/>
                </p:nvSpPr>
                <p:spPr>
                  <a:xfrm>
                    <a:off x="4214648" y="4949775"/>
                    <a:ext cx="283779" cy="283780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C724CB83-CD30-2D4E-8168-837482C8DE10}"/>
                      </a:ext>
                    </a:extLst>
                  </p:cNvPr>
                  <p:cNvSpPr/>
                  <p:nvPr/>
                </p:nvSpPr>
                <p:spPr>
                  <a:xfrm>
                    <a:off x="4225158" y="5329079"/>
                    <a:ext cx="283779" cy="283780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Oval 70">
                    <a:extLst>
                      <a:ext uri="{FF2B5EF4-FFF2-40B4-BE49-F238E27FC236}">
                        <a16:creationId xmlns:a16="http://schemas.microsoft.com/office/drawing/2014/main" id="{E6CA39E8-E0AB-B142-A7E2-70CF0144275A}"/>
                      </a:ext>
                    </a:extLst>
                  </p:cNvPr>
                  <p:cNvSpPr/>
                  <p:nvPr/>
                </p:nvSpPr>
                <p:spPr>
                  <a:xfrm>
                    <a:off x="4225158" y="5708383"/>
                    <a:ext cx="283779" cy="283780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309B1551-A2B3-2A40-9119-1375F077606F}"/>
                  </a:ext>
                </a:extLst>
              </p:cNvPr>
              <p:cNvGrpSpPr/>
              <p:nvPr/>
            </p:nvGrpSpPr>
            <p:grpSpPr>
              <a:xfrm>
                <a:off x="8455861" y="4255821"/>
                <a:ext cx="494270" cy="894912"/>
                <a:chOff x="4324865" y="3916667"/>
                <a:chExt cx="494270" cy="894912"/>
              </a:xfrm>
            </p:grpSpPr>
            <p:sp>
              <p:nvSpPr>
                <p:cNvPr id="58" name="Rounded Rectangle 57">
                  <a:extLst>
                    <a:ext uri="{FF2B5EF4-FFF2-40B4-BE49-F238E27FC236}">
                      <a16:creationId xmlns:a16="http://schemas.microsoft.com/office/drawing/2014/main" id="{AE6FF075-B592-4C45-A718-745FDB849724}"/>
                    </a:ext>
                  </a:extLst>
                </p:cNvPr>
                <p:cNvSpPr/>
                <p:nvPr/>
              </p:nvSpPr>
              <p:spPr>
                <a:xfrm>
                  <a:off x="4324865" y="3916667"/>
                  <a:ext cx="494270" cy="894912"/>
                </a:xfrm>
                <a:prstGeom prst="roundRect">
                  <a:avLst/>
                </a:prstGeom>
                <a:solidFill>
                  <a:srgbClr val="FFFF00">
                    <a:alpha val="32000"/>
                  </a:srgbClr>
                </a:solidFill>
                <a:ln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E0883AE8-06CD-6F4A-8461-BFFFD3D2D074}"/>
                    </a:ext>
                  </a:extLst>
                </p:cNvPr>
                <p:cNvGrpSpPr/>
                <p:nvPr/>
              </p:nvGrpSpPr>
              <p:grpSpPr>
                <a:xfrm>
                  <a:off x="4411647" y="4013193"/>
                  <a:ext cx="294289" cy="664947"/>
                  <a:chOff x="4214648" y="4187608"/>
                  <a:chExt cx="294289" cy="664947"/>
                </a:xfrm>
              </p:grpSpPr>
              <p:sp>
                <p:nvSpPr>
                  <p:cNvPr id="60" name="Oval 59">
                    <a:extLst>
                      <a:ext uri="{FF2B5EF4-FFF2-40B4-BE49-F238E27FC236}">
                        <a16:creationId xmlns:a16="http://schemas.microsoft.com/office/drawing/2014/main" id="{F2F47403-37E6-A149-A5AC-2E38CCDE9B60}"/>
                      </a:ext>
                    </a:extLst>
                  </p:cNvPr>
                  <p:cNvSpPr/>
                  <p:nvPr/>
                </p:nvSpPr>
                <p:spPr>
                  <a:xfrm>
                    <a:off x="4225158" y="4187608"/>
                    <a:ext cx="283779" cy="283780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59D5AD3A-7020-6F40-A3BB-2468D931D140}"/>
                      </a:ext>
                    </a:extLst>
                  </p:cNvPr>
                  <p:cNvSpPr/>
                  <p:nvPr/>
                </p:nvSpPr>
                <p:spPr>
                  <a:xfrm>
                    <a:off x="4214648" y="4568775"/>
                    <a:ext cx="283779" cy="283780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4ACDA1B2-6FA3-2C48-A009-B283BF90FBE1}"/>
                  </a:ext>
                </a:extLst>
              </p:cNvPr>
              <p:cNvCxnSpPr>
                <a:stCxn id="92" idx="3"/>
                <a:endCxn id="82" idx="1"/>
              </p:cNvCxnSpPr>
              <p:nvPr/>
            </p:nvCxnSpPr>
            <p:spPr>
              <a:xfrm>
                <a:off x="3966521" y="4701745"/>
                <a:ext cx="751632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65CDF4C1-DF1E-4544-B21A-02CA25A5292A}"/>
                  </a:ext>
                </a:extLst>
              </p:cNvPr>
              <p:cNvCxnSpPr>
                <a:cxnSpLocks/>
                <a:stCxn id="82" idx="3"/>
                <a:endCxn id="72" idx="1"/>
              </p:cNvCxnSpPr>
              <p:nvPr/>
            </p:nvCxnSpPr>
            <p:spPr>
              <a:xfrm>
                <a:off x="5212423" y="4701745"/>
                <a:ext cx="751633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F8D8E813-E4EB-924B-A234-700738A0E94B}"/>
                  </a:ext>
                </a:extLst>
              </p:cNvPr>
              <p:cNvCxnSpPr>
                <a:cxnSpLocks/>
                <a:endCxn id="62" idx="1"/>
              </p:cNvCxnSpPr>
              <p:nvPr/>
            </p:nvCxnSpPr>
            <p:spPr>
              <a:xfrm>
                <a:off x="6458326" y="4701745"/>
                <a:ext cx="751633" cy="5651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B969B855-097B-624C-978F-CADCFC90B622}"/>
                  </a:ext>
                </a:extLst>
              </p:cNvPr>
              <p:cNvCxnSpPr>
                <a:cxnSpLocks/>
                <a:stCxn id="62" idx="3"/>
                <a:endCxn id="58" idx="1"/>
              </p:cNvCxnSpPr>
              <p:nvPr/>
            </p:nvCxnSpPr>
            <p:spPr>
              <a:xfrm flipV="1">
                <a:off x="7704229" y="4703277"/>
                <a:ext cx="751632" cy="4119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6E89F8AF-5550-DF4A-915E-7B30ADAE3136}"/>
                      </a:ext>
                    </a:extLst>
                  </p:cNvPr>
                  <p:cNvSpPr txBox="1"/>
                  <p:nvPr/>
                </p:nvSpPr>
                <p:spPr>
                  <a:xfrm>
                    <a:off x="2283631" y="2031753"/>
                    <a:ext cx="367978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6E89F8AF-5550-DF4A-915E-7B30ADAE31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83631" y="2031753"/>
                    <a:ext cx="367978" cy="64633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0345" r="-275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D99A415F-0D27-1143-8B15-AB6FD8620F8C}"/>
                  </a:ext>
                </a:extLst>
              </p:cNvPr>
              <p:cNvGrpSpPr/>
              <p:nvPr/>
            </p:nvGrpSpPr>
            <p:grpSpPr>
              <a:xfrm>
                <a:off x="10222937" y="4429670"/>
                <a:ext cx="494270" cy="544149"/>
                <a:chOff x="4846039" y="4097351"/>
                <a:chExt cx="494270" cy="544149"/>
              </a:xfrm>
            </p:grpSpPr>
            <p:sp>
              <p:nvSpPr>
                <p:cNvPr id="56" name="Rounded Rectangle 55">
                  <a:extLst>
                    <a:ext uri="{FF2B5EF4-FFF2-40B4-BE49-F238E27FC236}">
                      <a16:creationId xmlns:a16="http://schemas.microsoft.com/office/drawing/2014/main" id="{292D1867-7F83-2241-A94D-6A7A9FC7982F}"/>
                    </a:ext>
                  </a:extLst>
                </p:cNvPr>
                <p:cNvSpPr/>
                <p:nvPr/>
              </p:nvSpPr>
              <p:spPr>
                <a:xfrm>
                  <a:off x="4846039" y="4097351"/>
                  <a:ext cx="494270" cy="544149"/>
                </a:xfrm>
                <a:prstGeom prst="roundRect">
                  <a:avLst/>
                </a:prstGeom>
                <a:solidFill>
                  <a:srgbClr val="7030A0">
                    <a:alpha val="32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BC30C5AD-7645-E241-AD2F-6F6F29F259DC}"/>
                    </a:ext>
                  </a:extLst>
                </p:cNvPr>
                <p:cNvSpPr/>
                <p:nvPr/>
              </p:nvSpPr>
              <p:spPr>
                <a:xfrm>
                  <a:off x="4951284" y="4230097"/>
                  <a:ext cx="283779" cy="283780"/>
                </a:xfrm>
                <a:prstGeom prst="ellipse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5F5A1FEE-0A80-FD4E-9A2C-0A3212E04FE5}"/>
                  </a:ext>
                </a:extLst>
              </p:cNvPr>
              <p:cNvCxnSpPr>
                <a:cxnSpLocks/>
                <a:stCxn id="58" idx="3"/>
                <a:endCxn id="56" idx="1"/>
              </p:cNvCxnSpPr>
              <p:nvPr/>
            </p:nvCxnSpPr>
            <p:spPr>
              <a:xfrm flipV="1">
                <a:off x="8950131" y="4701745"/>
                <a:ext cx="1272806" cy="1532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325E881E-2989-1A49-A9E6-070C902EF617}"/>
                      </a:ext>
                    </a:extLst>
                  </p:cNvPr>
                  <p:cNvSpPr txBox="1"/>
                  <p:nvPr/>
                </p:nvSpPr>
                <p:spPr>
                  <a:xfrm>
                    <a:off x="10235986" y="3846467"/>
                    <a:ext cx="481221" cy="52322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oMath>
                      </m:oMathPara>
                    </a14:m>
                    <a:endParaRPr lang="en-US" sz="2800" b="1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4B7460D7-C699-D94C-A0E9-EEEA159AC5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35986" y="3846467"/>
                    <a:ext cx="481221" cy="52322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t="-6977" b="-930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9484916C-6906-614B-8674-FE571A1A2850}"/>
                  </a:ext>
                </a:extLst>
              </p:cNvPr>
              <p:cNvGrpSpPr/>
              <p:nvPr/>
            </p:nvGrpSpPr>
            <p:grpSpPr>
              <a:xfrm>
                <a:off x="2226424" y="2725193"/>
                <a:ext cx="494270" cy="3996882"/>
                <a:chOff x="4324865" y="2385159"/>
                <a:chExt cx="494270" cy="3996882"/>
              </a:xfrm>
            </p:grpSpPr>
            <p:sp>
              <p:nvSpPr>
                <p:cNvPr id="46" name="Rounded Rectangle 45">
                  <a:extLst>
                    <a:ext uri="{FF2B5EF4-FFF2-40B4-BE49-F238E27FC236}">
                      <a16:creationId xmlns:a16="http://schemas.microsoft.com/office/drawing/2014/main" id="{789906F4-C95A-F147-8BC9-7A166329135D}"/>
                    </a:ext>
                  </a:extLst>
                </p:cNvPr>
                <p:cNvSpPr/>
                <p:nvPr/>
              </p:nvSpPr>
              <p:spPr>
                <a:xfrm>
                  <a:off x="4324865" y="2385159"/>
                  <a:ext cx="494270" cy="3996882"/>
                </a:xfrm>
                <a:prstGeom prst="roundRect">
                  <a:avLst/>
                </a:prstGeom>
                <a:solidFill>
                  <a:srgbClr val="FF0000">
                    <a:alpha val="32000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69405F3F-013C-B043-A064-F6AF7584CA5F}"/>
                    </a:ext>
                  </a:extLst>
                </p:cNvPr>
                <p:cNvGrpSpPr/>
                <p:nvPr/>
              </p:nvGrpSpPr>
              <p:grpSpPr>
                <a:xfrm>
                  <a:off x="4411647" y="2873585"/>
                  <a:ext cx="294289" cy="2944163"/>
                  <a:chOff x="4214648" y="3048000"/>
                  <a:chExt cx="294289" cy="2944163"/>
                </a:xfrm>
              </p:grpSpPr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8C6D23CA-D897-3049-ABD2-851FF40A9CB2}"/>
                      </a:ext>
                    </a:extLst>
                  </p:cNvPr>
                  <p:cNvSpPr/>
                  <p:nvPr/>
                </p:nvSpPr>
                <p:spPr>
                  <a:xfrm>
                    <a:off x="4214648" y="3048000"/>
                    <a:ext cx="283779" cy="283780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47E87324-5600-A949-8E1D-97F35B299C6F}"/>
                      </a:ext>
                    </a:extLst>
                  </p:cNvPr>
                  <p:cNvSpPr/>
                  <p:nvPr/>
                </p:nvSpPr>
                <p:spPr>
                  <a:xfrm>
                    <a:off x="4214648" y="3429000"/>
                    <a:ext cx="283779" cy="283780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4EE2FC36-1DAD-C24B-B624-9ACF28ED8BFF}"/>
                      </a:ext>
                    </a:extLst>
                  </p:cNvPr>
                  <p:cNvSpPr/>
                  <p:nvPr/>
                </p:nvSpPr>
                <p:spPr>
                  <a:xfrm>
                    <a:off x="4225158" y="3808304"/>
                    <a:ext cx="283779" cy="283780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A47339D6-BFA8-8747-86D5-8013937B17A1}"/>
                      </a:ext>
                    </a:extLst>
                  </p:cNvPr>
                  <p:cNvSpPr/>
                  <p:nvPr/>
                </p:nvSpPr>
                <p:spPr>
                  <a:xfrm>
                    <a:off x="4225158" y="4187608"/>
                    <a:ext cx="283779" cy="283780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231AF766-2D8A-F446-B590-DC1DE338912F}"/>
                      </a:ext>
                    </a:extLst>
                  </p:cNvPr>
                  <p:cNvSpPr/>
                  <p:nvPr/>
                </p:nvSpPr>
                <p:spPr>
                  <a:xfrm>
                    <a:off x="4214648" y="4568775"/>
                    <a:ext cx="283779" cy="283780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B89205B9-382B-8344-95B1-134CBAE3A2A7}"/>
                      </a:ext>
                    </a:extLst>
                  </p:cNvPr>
                  <p:cNvSpPr/>
                  <p:nvPr/>
                </p:nvSpPr>
                <p:spPr>
                  <a:xfrm>
                    <a:off x="4214648" y="4949775"/>
                    <a:ext cx="283779" cy="283780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" name="Oval 53">
                    <a:extLst>
                      <a:ext uri="{FF2B5EF4-FFF2-40B4-BE49-F238E27FC236}">
                        <a16:creationId xmlns:a16="http://schemas.microsoft.com/office/drawing/2014/main" id="{7B2607F5-40E1-9A4B-9DA6-DD3F1171313A}"/>
                      </a:ext>
                    </a:extLst>
                  </p:cNvPr>
                  <p:cNvSpPr/>
                  <p:nvPr/>
                </p:nvSpPr>
                <p:spPr>
                  <a:xfrm>
                    <a:off x="4225158" y="5329079"/>
                    <a:ext cx="283779" cy="283780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" name="Oval 54">
                    <a:extLst>
                      <a:ext uri="{FF2B5EF4-FFF2-40B4-BE49-F238E27FC236}">
                        <a16:creationId xmlns:a16="http://schemas.microsoft.com/office/drawing/2014/main" id="{6C336995-123C-DE47-B636-DD92BB8D1377}"/>
                      </a:ext>
                    </a:extLst>
                  </p:cNvPr>
                  <p:cNvSpPr/>
                  <p:nvPr/>
                </p:nvSpPr>
                <p:spPr>
                  <a:xfrm>
                    <a:off x="4225158" y="5708383"/>
                    <a:ext cx="283779" cy="283780"/>
                  </a:xfrm>
                  <a:prstGeom prst="ellipse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2857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7D84C0C4-C80B-BA40-8D3A-D82E0D012327}"/>
                  </a:ext>
                </a:extLst>
              </p:cNvPr>
              <p:cNvSpPr/>
              <p:nvPr/>
            </p:nvSpPr>
            <p:spPr>
              <a:xfrm>
                <a:off x="2313206" y="2833384"/>
                <a:ext cx="283779" cy="28378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D8A0DCD-319B-2C40-BBDB-682B4103F4A4}"/>
                  </a:ext>
                </a:extLst>
              </p:cNvPr>
              <p:cNvSpPr/>
              <p:nvPr/>
            </p:nvSpPr>
            <p:spPr>
              <a:xfrm>
                <a:off x="2331594" y="6251021"/>
                <a:ext cx="283779" cy="283780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31D3D958-B436-F24A-8CE1-CB4FCF684DAA}"/>
                  </a:ext>
                </a:extLst>
              </p:cNvPr>
              <p:cNvCxnSpPr>
                <a:cxnSpLocks/>
                <a:stCxn id="46" idx="3"/>
                <a:endCxn id="92" idx="1"/>
              </p:cNvCxnSpPr>
              <p:nvPr/>
            </p:nvCxnSpPr>
            <p:spPr>
              <a:xfrm flipV="1">
                <a:off x="2720694" y="4701745"/>
                <a:ext cx="751557" cy="21889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13A53496-FFF9-544B-A951-FEEAB31BF666}"/>
                      </a:ext>
                    </a:extLst>
                  </p:cNvPr>
                  <p:cNvSpPr txBox="1"/>
                  <p:nvPr/>
                </p:nvSpPr>
                <p:spPr>
                  <a:xfrm>
                    <a:off x="3350427" y="2367858"/>
                    <a:ext cx="825803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13A53496-FFF9-544B-A951-FEEAB31BF66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50427" y="2367858"/>
                    <a:ext cx="825803" cy="64633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538" b="-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E7750012-2701-5C4E-B39B-7C17347C36F8}"/>
                      </a:ext>
                    </a:extLst>
                  </p:cNvPr>
                  <p:cNvSpPr txBox="1"/>
                  <p:nvPr/>
                </p:nvSpPr>
                <p:spPr>
                  <a:xfrm>
                    <a:off x="4581163" y="2383799"/>
                    <a:ext cx="825803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E7750012-2701-5C4E-B39B-7C17347C36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81163" y="2383799"/>
                    <a:ext cx="825803" cy="64633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B6AD35B5-B18F-D84D-88BA-4E73144A4FE5}"/>
                      </a:ext>
                    </a:extLst>
                  </p:cNvPr>
                  <p:cNvSpPr txBox="1"/>
                  <p:nvPr/>
                </p:nvSpPr>
                <p:spPr>
                  <a:xfrm>
                    <a:off x="5810312" y="2388438"/>
                    <a:ext cx="825803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B6AD35B5-B18F-D84D-88BA-4E73144A4FE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10312" y="2388438"/>
                    <a:ext cx="825803" cy="64633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980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32B00997-D891-F140-91DD-BB9FACB06543}"/>
                      </a:ext>
                    </a:extLst>
                  </p:cNvPr>
                  <p:cNvSpPr txBox="1"/>
                  <p:nvPr/>
                </p:nvSpPr>
                <p:spPr>
                  <a:xfrm>
                    <a:off x="7056215" y="2367858"/>
                    <a:ext cx="825803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32B00997-D891-F140-91DD-BB9FACB065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6215" y="2367858"/>
                    <a:ext cx="825803" cy="64633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769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B92E2CC6-8DAA-994A-92FB-BEB8C0ADBF9B}"/>
                      </a:ext>
                    </a:extLst>
                  </p:cNvPr>
                  <p:cNvSpPr txBox="1"/>
                  <p:nvPr/>
                </p:nvSpPr>
                <p:spPr>
                  <a:xfrm>
                    <a:off x="8308641" y="3530899"/>
                    <a:ext cx="825803" cy="64633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3600" b="1" i="1" smtClean="0"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B92E2CC6-8DAA-994A-92FB-BEB8C0ADBF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08641" y="3530899"/>
                    <a:ext cx="825803" cy="646331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515" b="-96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17219F9B-62D5-3843-B462-2325DA92AEA4}"/>
                    </a:ext>
                  </a:extLst>
                </p:cNvPr>
                <p:cNvSpPr txBox="1"/>
                <p:nvPr/>
              </p:nvSpPr>
              <p:spPr>
                <a:xfrm>
                  <a:off x="8796954" y="4377065"/>
                  <a:ext cx="143674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argmax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B5826028-609D-5644-A61F-6C3011BC25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6954" y="4377065"/>
                  <a:ext cx="1436749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C88CC0E-FA19-664D-943D-2C644C9C3DA0}"/>
              </a:ext>
            </a:extLst>
          </p:cNvPr>
          <p:cNvGrpSpPr/>
          <p:nvPr/>
        </p:nvGrpSpPr>
        <p:grpSpPr>
          <a:xfrm>
            <a:off x="7623562" y="2989296"/>
            <a:ext cx="3170360" cy="3199154"/>
            <a:chOff x="7623562" y="2952225"/>
            <a:chExt cx="3170360" cy="3199154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F98A4CC1-F5BD-5644-9B0A-360D2C5520F4}"/>
                </a:ext>
              </a:extLst>
            </p:cNvPr>
            <p:cNvSpPr/>
            <p:nvPr/>
          </p:nvSpPr>
          <p:spPr>
            <a:xfrm>
              <a:off x="7747271" y="3429000"/>
              <a:ext cx="3046651" cy="2722379"/>
            </a:xfrm>
            <a:prstGeom prst="arc">
              <a:avLst>
                <a:gd name="adj1" fmla="val 11307411"/>
                <a:gd name="adj2" fmla="val 19103312"/>
              </a:avLst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C67C69E-8440-B04F-BABB-508C3F2F69AF}"/>
                </a:ext>
              </a:extLst>
            </p:cNvPr>
            <p:cNvSpPr/>
            <p:nvPr/>
          </p:nvSpPr>
          <p:spPr>
            <a:xfrm>
              <a:off x="7623562" y="4577804"/>
              <a:ext cx="266943" cy="28378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AB34457-DAC9-9640-9D50-3DCEF8726931}"/>
                    </a:ext>
                  </a:extLst>
                </p:cNvPr>
                <p:cNvSpPr txBox="1"/>
                <p:nvPr/>
              </p:nvSpPr>
              <p:spPr>
                <a:xfrm>
                  <a:off x="8393031" y="2952225"/>
                  <a:ext cx="1089978" cy="4955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sub>
                            </m:sSub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↦</m:t>
                            </m:r>
                            <m:acc>
                              <m:accPr>
                                <m:chr m:val="̂"/>
                                <m:ctrlP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sub>
                        </m:sSub>
                      </m:oMath>
                    </m:oMathPara>
                  </a14:m>
                  <a:endParaRPr lang="en-US" sz="24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AB34457-DAC9-9640-9D50-3DCEF87269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3031" y="2952225"/>
                  <a:ext cx="1089978" cy="495520"/>
                </a:xfrm>
                <a:prstGeom prst="rect">
                  <a:avLst/>
                </a:prstGeom>
                <a:blipFill>
                  <a:blip r:embed="rId15"/>
                  <a:stretch>
                    <a:fillRect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7E2E473-2F46-FE46-BAFB-DE756D56624B}"/>
              </a:ext>
            </a:extLst>
          </p:cNvPr>
          <p:cNvGrpSpPr/>
          <p:nvPr/>
        </p:nvGrpSpPr>
        <p:grpSpPr>
          <a:xfrm>
            <a:off x="6367202" y="2394317"/>
            <a:ext cx="4374684" cy="4500755"/>
            <a:chOff x="6367202" y="2357246"/>
            <a:chExt cx="3828831" cy="4500755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2B7AAA57-A1E4-6840-BAEA-676128662715}"/>
                </a:ext>
              </a:extLst>
            </p:cNvPr>
            <p:cNvSpPr/>
            <p:nvPr/>
          </p:nvSpPr>
          <p:spPr>
            <a:xfrm>
              <a:off x="6490911" y="2861119"/>
              <a:ext cx="3705122" cy="3996882"/>
            </a:xfrm>
            <a:prstGeom prst="arc">
              <a:avLst>
                <a:gd name="adj1" fmla="val 11321731"/>
                <a:gd name="adj2" fmla="val 19730211"/>
              </a:avLst>
            </a:prstGeom>
            <a:ln w="28575">
              <a:solidFill>
                <a:srgbClr val="7030A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6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8DC2932-687C-D742-A040-FC6384B7349D}"/>
                </a:ext>
              </a:extLst>
            </p:cNvPr>
            <p:cNvSpPr/>
            <p:nvPr/>
          </p:nvSpPr>
          <p:spPr>
            <a:xfrm>
              <a:off x="6367202" y="4540297"/>
              <a:ext cx="266943" cy="283780"/>
            </a:xfrm>
            <a:prstGeom prst="ellipse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505DF60-9D98-874F-9601-7E36020CB658}"/>
                    </a:ext>
                  </a:extLst>
                </p:cNvPr>
                <p:cNvSpPr txBox="1"/>
                <p:nvPr/>
              </p:nvSpPr>
              <p:spPr>
                <a:xfrm>
                  <a:off x="7812929" y="2357246"/>
                  <a:ext cx="953976" cy="4955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4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  <m:r>
                              <a:rPr lang="en-US" sz="2400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↦</m:t>
                            </m:r>
                            <m:acc>
                              <m:accPr>
                                <m:chr m:val="̂"/>
                                <m:ctrlPr>
                                  <a:rPr lang="en-US" sz="24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sub>
                        </m:sSub>
                      </m:oMath>
                    </m:oMathPara>
                  </a14:m>
                  <a:endParaRPr lang="en-US" sz="2400" b="1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3505DF60-9D98-874F-9601-7E36020CB6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2929" y="2357246"/>
                  <a:ext cx="953976" cy="495520"/>
                </a:xfrm>
                <a:prstGeom prst="rect">
                  <a:avLst/>
                </a:prstGeom>
                <a:blipFill>
                  <a:blip r:embed="rId16"/>
                  <a:stretch>
                    <a:fillRect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CCEAB1E-05CA-E148-B57C-417BBB156B1A}"/>
              </a:ext>
            </a:extLst>
          </p:cNvPr>
          <p:cNvGrpSpPr/>
          <p:nvPr/>
        </p:nvGrpSpPr>
        <p:grpSpPr>
          <a:xfrm>
            <a:off x="5089346" y="2068824"/>
            <a:ext cx="5572837" cy="6166316"/>
            <a:chOff x="5089346" y="2031753"/>
            <a:chExt cx="4913888" cy="616631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D0C4501-AB6A-0141-B10C-4F011DC50B1A}"/>
                </a:ext>
              </a:extLst>
            </p:cNvPr>
            <p:cNvSpPr/>
            <p:nvPr/>
          </p:nvSpPr>
          <p:spPr>
            <a:xfrm>
              <a:off x="5089346" y="4554108"/>
              <a:ext cx="266943" cy="283780"/>
            </a:xfrm>
            <a:prstGeom prst="ellipse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6"/>
                </a:solidFill>
              </a:endParaRPr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9CB80734-530C-6F41-BA26-104C14D0AD07}"/>
                </a:ext>
              </a:extLst>
            </p:cNvPr>
            <p:cNvSpPr/>
            <p:nvPr/>
          </p:nvSpPr>
          <p:spPr>
            <a:xfrm>
              <a:off x="5203653" y="2031753"/>
              <a:ext cx="4799581" cy="6166316"/>
            </a:xfrm>
            <a:prstGeom prst="arc">
              <a:avLst>
                <a:gd name="adj1" fmla="val 11507277"/>
                <a:gd name="adj2" fmla="val 20071048"/>
              </a:avLst>
            </a:prstGeom>
            <a:ln w="28575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6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B21F90D-9CD5-654D-B022-1CA722A90AB4}"/>
                    </a:ext>
                  </a:extLst>
                </p:cNvPr>
                <p:cNvSpPr txBox="1"/>
                <p:nvPr/>
              </p:nvSpPr>
              <p:spPr>
                <a:xfrm>
                  <a:off x="8721784" y="2042140"/>
                  <a:ext cx="961096" cy="4955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4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sz="24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↦</m:t>
                            </m:r>
                            <m:acc>
                              <m:accPr>
                                <m:chr m:val="̂"/>
                                <m:ctrlPr>
                                  <a:rPr lang="en-US" sz="24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sub>
                        </m:sSub>
                      </m:oMath>
                    </m:oMathPara>
                  </a14:m>
                  <a:endParaRPr lang="en-US" sz="2400" b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B21F90D-9CD5-654D-B022-1CA722A90A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1784" y="2042140"/>
                  <a:ext cx="961096" cy="495520"/>
                </a:xfrm>
                <a:prstGeom prst="rect">
                  <a:avLst/>
                </a:prstGeom>
                <a:blipFill>
                  <a:blip r:embed="rId17"/>
                  <a:stretch>
                    <a:fillRect b="-75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3A33AAE-94ED-3B4A-A472-18D65619090E}"/>
              </a:ext>
            </a:extLst>
          </p:cNvPr>
          <p:cNvGrpSpPr/>
          <p:nvPr/>
        </p:nvGrpSpPr>
        <p:grpSpPr>
          <a:xfrm>
            <a:off x="3832417" y="2600017"/>
            <a:ext cx="6779544" cy="3862628"/>
            <a:chOff x="3832417" y="2562946"/>
            <a:chExt cx="6133158" cy="3862628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E9C79BD-2851-EA45-8D5C-45CEE07E3734}"/>
                </a:ext>
              </a:extLst>
            </p:cNvPr>
            <p:cNvSpPr/>
            <p:nvPr/>
          </p:nvSpPr>
          <p:spPr>
            <a:xfrm>
              <a:off x="3832417" y="4561387"/>
              <a:ext cx="266943" cy="283780"/>
            </a:xfrm>
            <a:prstGeom prst="ellipse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6"/>
                </a:solidFill>
              </a:endParaRPr>
            </a:p>
          </p:txBody>
        </p: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644C552D-91CE-4940-83DA-2C0C43B34417}"/>
                </a:ext>
              </a:extLst>
            </p:cNvPr>
            <p:cNvSpPr/>
            <p:nvPr/>
          </p:nvSpPr>
          <p:spPr>
            <a:xfrm rot="10800000">
              <a:off x="3902630" y="2562946"/>
              <a:ext cx="6062945" cy="3862628"/>
            </a:xfrm>
            <a:prstGeom prst="arc">
              <a:avLst>
                <a:gd name="adj1" fmla="val 11369100"/>
                <a:gd name="adj2" fmla="val 21255400"/>
              </a:avLst>
            </a:prstGeom>
            <a:ln w="28575">
              <a:solidFill>
                <a:srgbClr val="00B05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accent6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72BE722-E9B4-1243-B419-686A2FDD5EC7}"/>
                    </a:ext>
                  </a:extLst>
                </p:cNvPr>
                <p:cNvSpPr txBox="1"/>
                <p:nvPr/>
              </p:nvSpPr>
              <p:spPr>
                <a:xfrm>
                  <a:off x="7923794" y="5600638"/>
                  <a:ext cx="986056" cy="4955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𝑹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sz="2400" b="1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↦</m:t>
                            </m:r>
                            <m:acc>
                              <m:accPr>
                                <m:chr m:val="̂"/>
                                <m:ctrlP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1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sub>
                        </m:sSub>
                      </m:oMath>
                    </m:oMathPara>
                  </a14:m>
                  <a:endParaRPr lang="en-US" sz="2400" b="1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B72BE722-E9B4-1243-B419-686A2FDD5E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3794" y="5600638"/>
                  <a:ext cx="986056" cy="495520"/>
                </a:xfrm>
                <a:prstGeom prst="rect">
                  <a:avLst/>
                </a:prstGeom>
                <a:blipFill>
                  <a:blip r:embed="rId18"/>
                  <a:stretch>
                    <a:fillRect b="-102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1948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4"/>
          <p:cNvSpPr txBox="1">
            <a:spLocks noGrp="1"/>
          </p:cNvSpPr>
          <p:nvPr>
            <p:ph type="ctrTitle"/>
          </p:nvPr>
        </p:nvSpPr>
        <p:spPr>
          <a:xfrm>
            <a:off x="2484650" y="483167"/>
            <a:ext cx="7222699" cy="126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ECLAIRE: Algorithm Overview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034715E-0C61-4F4A-A37D-DBABAFCC97F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9" y="1269392"/>
                <a:ext cx="10515600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609585" marR="0" lvl="0" indent="-372524" algn="l" rtl="0" eaLnBrk="1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34343"/>
                  </a:buClr>
                  <a:buSzPts val="800"/>
                  <a:buFont typeface="Nunito Light"/>
                  <a:buAutoNum type="arabicPeriod"/>
                  <a:defRPr sz="1200" b="0" i="0" u="none" strike="noStrike" cap="none">
                    <a:solidFill>
                      <a:srgbClr val="000000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1219170" marR="0" lvl="1" indent="-406390" algn="l" rtl="0" eaLnBrk="1" hangingPunct="1">
                  <a:lnSpc>
                    <a:spcPct val="115000"/>
                  </a:lnSpc>
                  <a:spcBef>
                    <a:spcPts val="2133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Font typeface="Nunito Light"/>
                  <a:buAutoNum type="alphaLcPeriod"/>
                  <a:defRPr sz="1200" b="0" i="0" u="none" strike="noStrike" cap="none">
                    <a:solidFill>
                      <a:srgbClr val="000000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828754" marR="0" lvl="2" indent="-406390" algn="l" rtl="0" eaLnBrk="1" hangingPunct="1">
                  <a:lnSpc>
                    <a:spcPct val="115000"/>
                  </a:lnSpc>
                  <a:spcBef>
                    <a:spcPts val="2133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Font typeface="Nunito Light"/>
                  <a:buAutoNum type="romanLcPeriod"/>
                  <a:defRPr sz="1200" b="0" i="0" u="none" strike="noStrike" cap="none">
                    <a:solidFill>
                      <a:srgbClr val="000000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2438339" marR="0" lvl="3" indent="-406390" algn="l" rtl="0" eaLnBrk="1" hangingPunct="1">
                  <a:lnSpc>
                    <a:spcPct val="115000"/>
                  </a:lnSpc>
                  <a:spcBef>
                    <a:spcPts val="2133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Font typeface="Nunito Light"/>
                  <a:buAutoNum type="arabicPeriod"/>
                  <a:defRPr sz="1200" b="0" i="0" u="none" strike="noStrike" cap="none">
                    <a:solidFill>
                      <a:srgbClr val="000000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3047924" marR="0" lvl="4" indent="-406390" algn="l" rtl="0" eaLnBrk="1" hangingPunct="1">
                  <a:lnSpc>
                    <a:spcPct val="115000"/>
                  </a:lnSpc>
                  <a:spcBef>
                    <a:spcPts val="2133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Font typeface="Nunito Light"/>
                  <a:buAutoNum type="alphaLcPeriod"/>
                  <a:defRPr sz="1200" b="0" i="0" u="none" strike="noStrike" cap="none">
                    <a:solidFill>
                      <a:srgbClr val="000000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3657509" marR="0" lvl="5" indent="-406390" algn="l" rtl="0" eaLnBrk="1" hangingPunct="1">
                  <a:lnSpc>
                    <a:spcPct val="115000"/>
                  </a:lnSpc>
                  <a:spcBef>
                    <a:spcPts val="2133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Font typeface="Nunito Light"/>
                  <a:buAutoNum type="romanLcPeriod"/>
                  <a:defRPr sz="1200" b="0" i="0" u="none" strike="noStrike" cap="none">
                    <a:solidFill>
                      <a:srgbClr val="000000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4267093" marR="0" lvl="6" indent="-406390" algn="l" rtl="0" eaLnBrk="1" hangingPunct="1">
                  <a:lnSpc>
                    <a:spcPct val="115000"/>
                  </a:lnSpc>
                  <a:spcBef>
                    <a:spcPts val="2133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Font typeface="Nunito Light"/>
                  <a:buAutoNum type="arabicPeriod"/>
                  <a:defRPr sz="1200" b="0" i="0" u="none" strike="noStrike" cap="none">
                    <a:solidFill>
                      <a:srgbClr val="000000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4876678" marR="0" lvl="7" indent="-406390" algn="l" rtl="0" eaLnBrk="1" hangingPunct="1">
                  <a:lnSpc>
                    <a:spcPct val="115000"/>
                  </a:lnSpc>
                  <a:spcBef>
                    <a:spcPts val="2133"/>
                  </a:spcBef>
                  <a:spcAft>
                    <a:spcPts val="0"/>
                  </a:spcAft>
                  <a:buClr>
                    <a:srgbClr val="434343"/>
                  </a:buClr>
                  <a:buSzPts val="1200"/>
                  <a:buFont typeface="Nunito Light"/>
                  <a:buAutoNum type="alphaLcPeriod"/>
                  <a:defRPr sz="1200" b="0" i="0" u="none" strike="noStrike" cap="none">
                    <a:solidFill>
                      <a:srgbClr val="000000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5486263" marR="0" lvl="8" indent="-406390" algn="l" rtl="0" eaLnBrk="1" hangingPunct="1">
                  <a:lnSpc>
                    <a:spcPct val="115000"/>
                  </a:lnSpc>
                  <a:spcBef>
                    <a:spcPts val="2133"/>
                  </a:spcBef>
                  <a:spcAft>
                    <a:spcPts val="2133"/>
                  </a:spcAft>
                  <a:buClr>
                    <a:srgbClr val="434343"/>
                  </a:buClr>
                  <a:buSzPts val="1200"/>
                  <a:buFont typeface="Nunito Light"/>
                  <a:buAutoNum type="romanLcPeriod"/>
                  <a:defRPr sz="1200" b="0" i="0" u="none" strike="noStrike" cap="none">
                    <a:solidFill>
                      <a:srgbClr val="000000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:pPr marL="457200" lvl="1" indent="0">
                  <a:buNone/>
                </a:pPr>
                <a:r>
                  <a:rPr lang="en-US" sz="2000" b="1" dirty="0"/>
                  <a:t>Step 2: </a:t>
                </a:r>
                <a:r>
                  <a:rPr lang="en-US" sz="2000" dirty="0"/>
                  <a:t>use a polynomial-time 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clause-wise substitution</a:t>
                </a:r>
                <a:r>
                  <a:rPr lang="en-US" sz="2000" dirty="0"/>
                  <a:t> to combine intermediate rule sets and produce a rule set that is a function of the input features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034715E-0C61-4F4A-A37D-DBABAFCC9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269392"/>
                <a:ext cx="10515600" cy="43513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3C88B3B-64C0-234C-9A77-F876C873A303}"/>
                  </a:ext>
                </a:extLst>
              </p:cNvPr>
              <p:cNvSpPr txBox="1"/>
              <p:nvPr/>
            </p:nvSpPr>
            <p:spPr>
              <a:xfrm>
                <a:off x="3018865" y="3725566"/>
                <a:ext cx="1089977" cy="4955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↦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3C88B3B-64C0-234C-9A77-F876C873A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865" y="3725566"/>
                <a:ext cx="1089977" cy="495520"/>
              </a:xfrm>
              <a:prstGeom prst="rect">
                <a:avLst/>
              </a:prstGeom>
              <a:blipFill>
                <a:blip r:embed="rId4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AE2D5D4-B87F-3644-BD29-202D5ACFEF22}"/>
                  </a:ext>
                </a:extLst>
              </p:cNvPr>
              <p:cNvSpPr txBox="1"/>
              <p:nvPr/>
            </p:nvSpPr>
            <p:spPr>
              <a:xfrm>
                <a:off x="3018865" y="4932974"/>
                <a:ext cx="1089977" cy="4955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↦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4AE2D5D4-B87F-3644-BD29-202D5ACFE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865" y="4932974"/>
                <a:ext cx="1089977" cy="495520"/>
              </a:xfrm>
              <a:prstGeom prst="rect">
                <a:avLst/>
              </a:prstGeom>
              <a:blipFill>
                <a:blip r:embed="rId5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11CDF1D-7474-8843-AAD4-889089F91891}"/>
                  </a:ext>
                </a:extLst>
              </p:cNvPr>
              <p:cNvSpPr txBox="1"/>
              <p:nvPr/>
            </p:nvSpPr>
            <p:spPr>
              <a:xfrm>
                <a:off x="3018865" y="5976000"/>
                <a:ext cx="1073948" cy="4955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↦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11CDF1D-7474-8843-AAD4-889089F91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865" y="5976000"/>
                <a:ext cx="1073948" cy="495520"/>
              </a:xfrm>
              <a:prstGeom prst="rect">
                <a:avLst/>
              </a:prstGeom>
              <a:blipFill>
                <a:blip r:embed="rId6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95B5D4-EA1B-E04A-8D02-F2B3A8AE314A}"/>
                  </a:ext>
                </a:extLst>
              </p:cNvPr>
              <p:cNvSpPr txBox="1"/>
              <p:nvPr/>
            </p:nvSpPr>
            <p:spPr>
              <a:xfrm>
                <a:off x="3018865" y="2679895"/>
                <a:ext cx="1089977" cy="4955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↦</m:t>
                          </m:r>
                          <m:acc>
                            <m:accPr>
                              <m:chr m:val="̂"/>
                              <m:ctrlP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5F95B5D4-EA1B-E04A-8D02-F2B3A8AE3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865" y="2679895"/>
                <a:ext cx="1089977" cy="495520"/>
              </a:xfrm>
              <a:prstGeom prst="rect">
                <a:avLst/>
              </a:prstGeom>
              <a:blipFill>
                <a:blip r:embed="rId7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4561DFF-3946-A545-9E5D-21860B41429C}"/>
              </a:ext>
            </a:extLst>
          </p:cNvPr>
          <p:cNvGrpSpPr/>
          <p:nvPr/>
        </p:nvGrpSpPr>
        <p:grpSpPr>
          <a:xfrm>
            <a:off x="6981263" y="4231587"/>
            <a:ext cx="664029" cy="671070"/>
            <a:chOff x="5736771" y="3639673"/>
            <a:chExt cx="664029" cy="671070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C6DF88F7-1A53-3046-BE32-D1E8811C1FB6}"/>
                </a:ext>
              </a:extLst>
            </p:cNvPr>
            <p:cNvSpPr/>
            <p:nvPr/>
          </p:nvSpPr>
          <p:spPr>
            <a:xfrm>
              <a:off x="5736771" y="3639673"/>
              <a:ext cx="664029" cy="67107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0ABA0253-44DC-EF4E-B4BE-D2F20E5FB04E}"/>
                    </a:ext>
                  </a:extLst>
                </p:cNvPr>
                <p:cNvSpPr txBox="1"/>
                <p:nvPr/>
              </p:nvSpPr>
              <p:spPr>
                <a:xfrm>
                  <a:off x="5887218" y="3759764"/>
                  <a:ext cx="359073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⋃</m:t>
                        </m:r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FCDF527-3596-E24F-9ABC-ED81A26724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7218" y="3759764"/>
                  <a:ext cx="359073" cy="430887"/>
                </a:xfrm>
                <a:prstGeom prst="rect">
                  <a:avLst/>
                </a:prstGeom>
                <a:blipFill>
                  <a:blip r:embed="rId8"/>
                  <a:stretch>
                    <a:fillRect l="-27586" r="-27586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9" name="Elbow Connector 108">
            <a:extLst>
              <a:ext uri="{FF2B5EF4-FFF2-40B4-BE49-F238E27FC236}">
                <a16:creationId xmlns:a16="http://schemas.microsoft.com/office/drawing/2014/main" id="{52CB7A7D-76F8-2D46-81AD-0C552F97C87E}"/>
              </a:ext>
            </a:extLst>
          </p:cNvPr>
          <p:cNvCxnSpPr>
            <a:stCxn id="105" idx="3"/>
            <a:endCxn id="107" idx="0"/>
          </p:cNvCxnSpPr>
          <p:nvPr/>
        </p:nvCxnSpPr>
        <p:spPr>
          <a:xfrm>
            <a:off x="4108842" y="2927655"/>
            <a:ext cx="3204436" cy="1303932"/>
          </a:xfrm>
          <a:prstGeom prst="bentConnector2">
            <a:avLst/>
          </a:prstGeom>
          <a:ln w="5080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3FA04F1E-B519-4846-8FAC-A33B269E540F}"/>
              </a:ext>
            </a:extLst>
          </p:cNvPr>
          <p:cNvCxnSpPr>
            <a:cxnSpLocks/>
            <a:stCxn id="102" idx="3"/>
            <a:endCxn id="107" idx="1"/>
          </p:cNvCxnSpPr>
          <p:nvPr/>
        </p:nvCxnSpPr>
        <p:spPr>
          <a:xfrm>
            <a:off x="4108842" y="3973326"/>
            <a:ext cx="2969666" cy="356537"/>
          </a:xfrm>
          <a:prstGeom prst="bentConnector2">
            <a:avLst/>
          </a:prstGeom>
          <a:ln w="508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>
            <a:extLst>
              <a:ext uri="{FF2B5EF4-FFF2-40B4-BE49-F238E27FC236}">
                <a16:creationId xmlns:a16="http://schemas.microsoft.com/office/drawing/2014/main" id="{4FC1B4B4-1AAE-3041-9CDB-FBB950FF7D6A}"/>
              </a:ext>
            </a:extLst>
          </p:cNvPr>
          <p:cNvCxnSpPr>
            <a:cxnSpLocks/>
            <a:stCxn id="103" idx="3"/>
            <a:endCxn id="107" idx="3"/>
          </p:cNvCxnSpPr>
          <p:nvPr/>
        </p:nvCxnSpPr>
        <p:spPr>
          <a:xfrm flipV="1">
            <a:off x="4108842" y="4804381"/>
            <a:ext cx="2969666" cy="376353"/>
          </a:xfrm>
          <a:prstGeom prst="bentConnector2">
            <a:avLst/>
          </a:prstGeom>
          <a:ln w="50800">
            <a:solidFill>
              <a:srgbClr val="7030A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Elbow Connector 111">
            <a:extLst>
              <a:ext uri="{FF2B5EF4-FFF2-40B4-BE49-F238E27FC236}">
                <a16:creationId xmlns:a16="http://schemas.microsoft.com/office/drawing/2014/main" id="{572E2C5D-A235-EA48-A630-419C8526DD25}"/>
              </a:ext>
            </a:extLst>
          </p:cNvPr>
          <p:cNvCxnSpPr>
            <a:cxnSpLocks/>
            <a:stCxn id="104" idx="3"/>
            <a:endCxn id="107" idx="4"/>
          </p:cNvCxnSpPr>
          <p:nvPr/>
        </p:nvCxnSpPr>
        <p:spPr>
          <a:xfrm flipV="1">
            <a:off x="4092813" y="4902657"/>
            <a:ext cx="3220465" cy="1321103"/>
          </a:xfrm>
          <a:prstGeom prst="bentConnector2">
            <a:avLst/>
          </a:prstGeom>
          <a:ln w="508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38FAA43-C646-9143-9413-76C8471483EF}"/>
                  </a:ext>
                </a:extLst>
              </p:cNvPr>
              <p:cNvSpPr txBox="1"/>
              <p:nvPr/>
            </p:nvSpPr>
            <p:spPr>
              <a:xfrm>
                <a:off x="9106787" y="4329863"/>
                <a:ext cx="959943" cy="464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↦</m:t>
                          </m:r>
                          <m:acc>
                            <m:accPr>
                              <m:chr m:val="̂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C38FAA43-C646-9143-9413-76C847148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6787" y="4329863"/>
                <a:ext cx="959943" cy="464871"/>
              </a:xfrm>
              <a:prstGeom prst="rect">
                <a:avLst/>
              </a:prstGeom>
              <a:blipFill>
                <a:blip r:embed="rId9"/>
                <a:stretch>
                  <a:fillRect l="-7895" r="-5263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D7E81FCF-3A1E-BC46-92B6-548FF5239D8A}"/>
              </a:ext>
            </a:extLst>
          </p:cNvPr>
          <p:cNvCxnSpPr>
            <a:stCxn id="107" idx="6"/>
            <a:endCxn id="113" idx="1"/>
          </p:cNvCxnSpPr>
          <p:nvPr/>
        </p:nvCxnSpPr>
        <p:spPr>
          <a:xfrm flipV="1">
            <a:off x="7645292" y="4562299"/>
            <a:ext cx="1461495" cy="4823"/>
          </a:xfrm>
          <a:prstGeom prst="straightConnector1">
            <a:avLst/>
          </a:prstGeom>
          <a:ln w="508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6DC0FFA5-5BF8-3142-B6EB-87302A6B75E5}"/>
                  </a:ext>
                </a:extLst>
              </p:cNvPr>
              <p:cNvSpPr txBox="1"/>
              <p:nvPr/>
            </p:nvSpPr>
            <p:spPr>
              <a:xfrm>
                <a:off x="4092812" y="2530992"/>
                <a:ext cx="3220465" cy="3580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 smtClean="0">
                          <a:latin typeface="Cambria Math" panose="02040503050406030204" pitchFamily="18" charset="0"/>
                        </a:rPr>
                        <m:t>s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ubstitute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↦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a:rPr lang="en-US" sz="20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6DC0FFA5-5BF8-3142-B6EB-87302A6B7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812" y="2530992"/>
                <a:ext cx="3220465" cy="358047"/>
              </a:xfrm>
              <a:prstGeom prst="rect">
                <a:avLst/>
              </a:prstGeom>
              <a:blipFill>
                <a:blip r:embed="rId10"/>
                <a:stretch>
                  <a:fillRect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278DF69B-EC7F-B842-B4D9-2378727C9026}"/>
                  </a:ext>
                </a:extLst>
              </p:cNvPr>
              <p:cNvSpPr txBox="1"/>
              <p:nvPr/>
            </p:nvSpPr>
            <p:spPr>
              <a:xfrm>
                <a:off x="4087045" y="3576663"/>
                <a:ext cx="2985696" cy="3580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 smtClean="0">
                          <a:latin typeface="Cambria Math" panose="02040503050406030204" pitchFamily="18" charset="0"/>
                        </a:rPr>
                        <m:t>s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ubstitute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en-US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↦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0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a:rPr lang="en-US" sz="2000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278DF69B-EC7F-B842-B4D9-2378727C9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7045" y="3576663"/>
                <a:ext cx="2985696" cy="358047"/>
              </a:xfrm>
              <a:prstGeom prst="rect">
                <a:avLst/>
              </a:prstGeom>
              <a:blipFill>
                <a:blip r:embed="rId11"/>
                <a:stretch>
                  <a:fillRect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E9E62929-6BD2-4349-8E31-79AE70DE13B5}"/>
                  </a:ext>
                </a:extLst>
              </p:cNvPr>
              <p:cNvSpPr txBox="1"/>
              <p:nvPr/>
            </p:nvSpPr>
            <p:spPr>
              <a:xfrm>
                <a:off x="4097908" y="4774222"/>
                <a:ext cx="2985696" cy="3683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 smtClean="0">
                          <a:latin typeface="Cambria Math" panose="02040503050406030204" pitchFamily="18" charset="0"/>
                        </a:rPr>
                        <m:t>s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ubstitute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en-US" sz="2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↦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0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a:rPr lang="en-US" sz="20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E9E62929-6BD2-4349-8E31-79AE70DE1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908" y="4774222"/>
                <a:ext cx="2985696" cy="368306"/>
              </a:xfrm>
              <a:prstGeom prst="rect">
                <a:avLst/>
              </a:prstGeom>
              <a:blipFill>
                <a:blip r:embed="rId12"/>
                <a:stretch>
                  <a:fillRect b="-19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55B46795-CBBC-C442-91E9-E99D347EC66A}"/>
                  </a:ext>
                </a:extLst>
              </p:cNvPr>
              <p:cNvSpPr txBox="1"/>
              <p:nvPr/>
            </p:nvSpPr>
            <p:spPr>
              <a:xfrm>
                <a:off x="4097908" y="5796976"/>
                <a:ext cx="3215369" cy="3580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i="1" smtClean="0">
                          <a:latin typeface="Cambria Math" panose="02040503050406030204" pitchFamily="18" charset="0"/>
                        </a:rPr>
                        <m:t>s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ubstitute</m:t>
                          </m:r>
                        </m:e>
                        <m:sub>
                          <m:r>
                            <a:rPr lang="en-U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0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sz="20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↦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0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acc>
                              <m: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55B46795-CBBC-C442-91E9-E99D347EC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7908" y="5796976"/>
                <a:ext cx="3215369" cy="358047"/>
              </a:xfrm>
              <a:prstGeom prst="rect">
                <a:avLst/>
              </a:prstGeom>
              <a:blipFill>
                <a:blip r:embed="rId13"/>
                <a:stretch>
                  <a:fillRect b="-27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4767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4"/>
          <p:cNvSpPr txBox="1">
            <a:spLocks noGrp="1"/>
          </p:cNvSpPr>
          <p:nvPr>
            <p:ph type="ctrTitle"/>
          </p:nvPr>
        </p:nvSpPr>
        <p:spPr>
          <a:xfrm>
            <a:off x="2484650" y="483167"/>
            <a:ext cx="7222699" cy="126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US" dirty="0"/>
              <a:t>ECLAIRE: Algorithm Properties</a:t>
            </a:r>
            <a:endParaRPr dirty="0"/>
          </a:p>
        </p:txBody>
      </p:sp>
      <p:sp>
        <p:nvSpPr>
          <p:cNvPr id="102" name="Content Placeholder 2">
            <a:extLst>
              <a:ext uri="{FF2B5EF4-FFF2-40B4-BE49-F238E27FC236}">
                <a16:creationId xmlns:a16="http://schemas.microsoft.com/office/drawing/2014/main" id="{6D322D9B-7044-6046-958F-3ABF6E161F2C}"/>
              </a:ext>
            </a:extLst>
          </p:cNvPr>
          <p:cNvSpPr txBox="1">
            <a:spLocks/>
          </p:cNvSpPr>
          <p:nvPr/>
        </p:nvSpPr>
        <p:spPr>
          <a:xfrm>
            <a:off x="838199" y="1560088"/>
            <a:ext cx="1078064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372524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1219170" marR="0" lvl="1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828754" marR="0" lvl="2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2438339" marR="0" lvl="3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3047924" marR="0" lvl="4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3657509" marR="0" lvl="5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4267093" marR="0" lvl="6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4876678" marR="0" lvl="7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5486263" marR="0" lvl="8" indent="-406390" algn="l" rtl="0" eaLnBrk="1" hangingPunct="1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457200" lvl="1" indent="0">
              <a:buFont typeface="Nunito Light"/>
              <a:buNone/>
            </a:pPr>
            <a:r>
              <a:rPr lang="en-US" sz="2000" dirty="0"/>
              <a:t>This gives us a </a:t>
            </a:r>
            <a:r>
              <a:rPr lang="en-US" sz="2000" dirty="0" err="1"/>
              <a:t>decompositional</a:t>
            </a:r>
            <a:r>
              <a:rPr lang="en-US" sz="2000" dirty="0"/>
              <a:t> rule extraction algorithm that:</a:t>
            </a:r>
          </a:p>
          <a:p>
            <a:pPr marL="685800" lvl="1" indent="-228600">
              <a:buSzPct val="90000"/>
              <a:buFont typeface="Nunito Light"/>
              <a:buAutoNum type="arabicPeriod"/>
            </a:pPr>
            <a:r>
              <a:rPr lang="en-US" sz="2000" dirty="0"/>
              <a:t>Has a </a:t>
            </a:r>
            <a:r>
              <a:rPr lang="en-US" sz="2000" b="1" dirty="0">
                <a:solidFill>
                  <a:srgbClr val="FF0000"/>
                </a:solidFill>
              </a:rPr>
              <a:t>polynomial-time worst-case</a:t>
            </a:r>
            <a:r>
              <a:rPr lang="en-US" sz="2000" dirty="0"/>
              <a:t> runtime</a:t>
            </a:r>
          </a:p>
          <a:p>
            <a:pPr marL="685800" lvl="1" indent="-228600">
              <a:buSzPct val="90000"/>
              <a:buFont typeface="Nunito Light"/>
              <a:buAutoNum type="arabicPeriod"/>
            </a:pPr>
            <a:r>
              <a:rPr lang="en-US" sz="2000" dirty="0"/>
              <a:t>Can be applied to </a:t>
            </a:r>
            <a:r>
              <a:rPr lang="en-US" sz="2000" b="1" dirty="0">
                <a:solidFill>
                  <a:srgbClr val="00B050"/>
                </a:solidFill>
              </a:rPr>
              <a:t>any network topology</a:t>
            </a:r>
            <a:endParaRPr lang="en-US" sz="2000" dirty="0"/>
          </a:p>
          <a:p>
            <a:pPr marL="685800" lvl="1" indent="-228600">
              <a:buSzPct val="90000"/>
              <a:buFont typeface="Nunito Light"/>
              <a:buAutoNum type="arabicPeriod"/>
            </a:pPr>
            <a:r>
              <a:rPr lang="en-US" sz="2000" dirty="0"/>
              <a:t>Can be </a:t>
            </a:r>
            <a:r>
              <a:rPr lang="en-US" sz="2000" b="1" dirty="0">
                <a:solidFill>
                  <a:srgbClr val="7030A0"/>
                </a:solidFill>
              </a:rPr>
              <a:t>easily parallelized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90050521"/>
      </p:ext>
    </p:extLst>
  </p:cSld>
  <p:clrMapOvr>
    <a:masterClrMapping/>
  </p:clrMapOvr>
</p:sld>
</file>

<file path=ppt/theme/theme1.xml><?xml version="1.0" encoding="utf-8"?>
<a:theme xmlns:a="http://schemas.openxmlformats.org/drawingml/2006/main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 Newsletter _ by Slidesgo</Template>
  <TotalTime>8966</TotalTime>
  <Words>443</Words>
  <Application>Microsoft Macintosh PowerPoint</Application>
  <PresentationFormat>Widescreen</PresentationFormat>
  <Paragraphs>76</Paragraphs>
  <Slides>11</Slides>
  <Notes>11</Notes>
  <HiddenSlides>0</HiddenSlides>
  <MMClips>3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26" baseType="lpstr">
      <vt:lpstr>Apple Symbols</vt:lpstr>
      <vt:lpstr>Arial</vt:lpstr>
      <vt:lpstr>Calibri</vt:lpstr>
      <vt:lpstr>Cambria Math</vt:lpstr>
      <vt:lpstr>Exo 2</vt:lpstr>
      <vt:lpstr>Fira Sans Extra Condensed Medium</vt:lpstr>
      <vt:lpstr>Nunito Light</vt:lpstr>
      <vt:lpstr>Proxima Nova</vt:lpstr>
      <vt:lpstr>Proxima Nova Semibold</vt:lpstr>
      <vt:lpstr>Roboto</vt:lpstr>
      <vt:lpstr>Roboto Condensed</vt:lpstr>
      <vt:lpstr>Roboto Condensed Light</vt:lpstr>
      <vt:lpstr>Tech Newsletter XL by Slidesgo</vt:lpstr>
      <vt:lpstr>SlidesGo Final Pages</vt:lpstr>
      <vt:lpstr>1_Slidesgo Final Pages</vt:lpstr>
      <vt:lpstr>Efficient Decompositional Rule Extraction for Deep Neural Networks</vt:lpstr>
      <vt:lpstr>Introduction: Unboxing Deep Neural Networks</vt:lpstr>
      <vt:lpstr>Introduction: DNN Rule Extraction</vt:lpstr>
      <vt:lpstr>Introduction: DNN Rule Extraction</vt:lpstr>
      <vt:lpstr>Efficient CLAuse-wIse Rule Extraction (ECLAIRE)</vt:lpstr>
      <vt:lpstr>ECLAIRE: Algorithm Overview</vt:lpstr>
      <vt:lpstr>ECLAIRE: Algorithm Overview</vt:lpstr>
      <vt:lpstr>ECLAIRE: Algorithm Overview</vt:lpstr>
      <vt:lpstr>ECLAIRE: Algorithm Properties</vt:lpstr>
      <vt:lpstr>Evaluation</vt:lpstr>
      <vt:lpstr>REMIX: Open-source Python Package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Efficient Decompositional Rule Extraction for Deep Neural Networks</dc:title>
  <dc:creator>me466</dc:creator>
  <cp:lastModifiedBy>Mateo Espinosa Zarlenga</cp:lastModifiedBy>
  <cp:revision>263</cp:revision>
  <dcterms:created xsi:type="dcterms:W3CDTF">2021-06-11T11:22:47Z</dcterms:created>
  <dcterms:modified xsi:type="dcterms:W3CDTF">2021-10-29T15:50:11Z</dcterms:modified>
</cp:coreProperties>
</file>